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84" r:id="rId2"/>
    <p:sldMasterId id="2147483693" r:id="rId3"/>
    <p:sldMasterId id="2147483707" r:id="rId4"/>
  </p:sldMasterIdLst>
  <p:notesMasterIdLst>
    <p:notesMasterId r:id="rId57"/>
  </p:notesMasterIdLst>
  <p:sldIdLst>
    <p:sldId id="519" r:id="rId5"/>
    <p:sldId id="599" r:id="rId6"/>
    <p:sldId id="672" r:id="rId7"/>
    <p:sldId id="663" r:id="rId8"/>
    <p:sldId id="669" r:id="rId9"/>
    <p:sldId id="692" r:id="rId10"/>
    <p:sldId id="505" r:id="rId11"/>
    <p:sldId id="507" r:id="rId12"/>
    <p:sldId id="662" r:id="rId13"/>
    <p:sldId id="673" r:id="rId14"/>
    <p:sldId id="629" r:id="rId15"/>
    <p:sldId id="630" r:id="rId16"/>
    <p:sldId id="632" r:id="rId17"/>
    <p:sldId id="633" r:id="rId18"/>
    <p:sldId id="664" r:id="rId19"/>
    <p:sldId id="635" r:id="rId20"/>
    <p:sldId id="636" r:id="rId21"/>
    <p:sldId id="665" r:id="rId22"/>
    <p:sldId id="639" r:id="rId23"/>
    <p:sldId id="640" r:id="rId24"/>
    <p:sldId id="641" r:id="rId25"/>
    <p:sldId id="693" r:id="rId26"/>
    <p:sldId id="642" r:id="rId27"/>
    <p:sldId id="643" r:id="rId28"/>
    <p:sldId id="644" r:id="rId29"/>
    <p:sldId id="647" r:id="rId30"/>
    <p:sldId id="645" r:id="rId31"/>
    <p:sldId id="675" r:id="rId32"/>
    <p:sldId id="653" r:id="rId33"/>
    <p:sldId id="658" r:id="rId34"/>
    <p:sldId id="659" r:id="rId35"/>
    <p:sldId id="660" r:id="rId36"/>
    <p:sldId id="695" r:id="rId37"/>
    <p:sldId id="694" r:id="rId38"/>
    <p:sldId id="582" r:id="rId39"/>
    <p:sldId id="676" r:id="rId40"/>
    <p:sldId id="677" r:id="rId41"/>
    <p:sldId id="678" r:id="rId42"/>
    <p:sldId id="680" r:id="rId43"/>
    <p:sldId id="691" r:id="rId44"/>
    <p:sldId id="681" r:id="rId45"/>
    <p:sldId id="682" r:id="rId46"/>
    <p:sldId id="685" r:id="rId47"/>
    <p:sldId id="683" r:id="rId48"/>
    <p:sldId id="684" r:id="rId49"/>
    <p:sldId id="686" r:id="rId50"/>
    <p:sldId id="687" r:id="rId51"/>
    <p:sldId id="688" r:id="rId52"/>
    <p:sldId id="689" r:id="rId53"/>
    <p:sldId id="690" r:id="rId54"/>
    <p:sldId id="696" r:id="rId55"/>
    <p:sldId id="697" r:id="rId5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00FF"/>
    <a:srgbClr val="FFFF99"/>
    <a:srgbClr val="F2F8A0"/>
    <a:srgbClr val="F8F200"/>
    <a:srgbClr val="FBFBF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83" autoAdjust="0"/>
    <p:restoredTop sz="90860" autoAdjust="0"/>
  </p:normalViewPr>
  <p:slideViewPr>
    <p:cSldViewPr>
      <p:cViewPr>
        <p:scale>
          <a:sx n="71" d="100"/>
          <a:sy n="71" d="100"/>
        </p:scale>
        <p:origin x="-726" y="264"/>
      </p:cViewPr>
      <p:guideLst>
        <p:guide orient="horz" pos="3312"/>
        <p:guide pos="23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B55-C72B-4815-88A4-8BC5A7CE7D5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BD87EC2-7100-461C-B6F5-64E1AC3BEBC1}">
      <dgm:prSet phldrT="[Text]"/>
      <dgm:spPr/>
      <dgm:t>
        <a:bodyPr/>
        <a:lstStyle/>
        <a:p>
          <a:r>
            <a:rPr lang="en-US" dirty="0" smtClean="0"/>
            <a:t>DNS</a:t>
          </a:r>
          <a:endParaRPr lang="en-US" dirty="0"/>
        </a:p>
      </dgm:t>
    </dgm:pt>
    <dgm:pt modelId="{B5C6D508-D152-47A9-BE5E-9A770F838C75}" type="parTrans" cxnId="{68589939-AF1D-4011-8B2B-29587A395039}">
      <dgm:prSet/>
      <dgm:spPr/>
      <dgm:t>
        <a:bodyPr/>
        <a:lstStyle/>
        <a:p>
          <a:endParaRPr lang="en-US"/>
        </a:p>
      </dgm:t>
    </dgm:pt>
    <dgm:pt modelId="{BB1AED46-CDDD-442B-A660-E69A08B8F145}" type="sibTrans" cxnId="{68589939-AF1D-4011-8B2B-29587A395039}">
      <dgm:prSet/>
      <dgm:spPr/>
      <dgm:t>
        <a:bodyPr/>
        <a:lstStyle/>
        <a:p>
          <a:endParaRPr lang="en-US"/>
        </a:p>
      </dgm:t>
    </dgm:pt>
    <dgm:pt modelId="{8C543CBE-B440-4BB5-B285-D6C50DA80EBA}">
      <dgm:prSet phldrT="[Text]"/>
      <dgm:spPr/>
      <dgm:t>
        <a:bodyPr/>
        <a:lstStyle/>
        <a:p>
          <a:r>
            <a:rPr lang="en-US" dirty="0" smtClean="0"/>
            <a:t>LES</a:t>
          </a:r>
          <a:endParaRPr lang="en-US" dirty="0"/>
        </a:p>
      </dgm:t>
    </dgm:pt>
    <dgm:pt modelId="{6C40ADA0-9A24-44D6-B3B5-C0C64025505F}" type="parTrans" cxnId="{3D9FE73F-949D-437D-92A8-2F76791F531F}">
      <dgm:prSet/>
      <dgm:spPr/>
      <dgm:t>
        <a:bodyPr/>
        <a:lstStyle/>
        <a:p>
          <a:endParaRPr lang="en-US"/>
        </a:p>
      </dgm:t>
    </dgm:pt>
    <dgm:pt modelId="{C9EB4B45-6E07-4D08-AED5-D06789C7F7EB}" type="sibTrans" cxnId="{3D9FE73F-949D-437D-92A8-2F76791F531F}">
      <dgm:prSet/>
      <dgm:spPr/>
      <dgm:t>
        <a:bodyPr/>
        <a:lstStyle/>
        <a:p>
          <a:endParaRPr lang="en-US"/>
        </a:p>
      </dgm:t>
    </dgm:pt>
    <dgm:pt modelId="{BC2CE131-059F-40E3-92BA-84CCF67D8E11}">
      <dgm:prSet phldrT="[Text]"/>
      <dgm:spPr/>
      <dgm:t>
        <a:bodyPr/>
        <a:lstStyle/>
        <a:p>
          <a:r>
            <a:rPr lang="en-US" dirty="0" smtClean="0"/>
            <a:t>RANS</a:t>
          </a:r>
          <a:endParaRPr lang="en-US" dirty="0"/>
        </a:p>
      </dgm:t>
    </dgm:pt>
    <dgm:pt modelId="{11BB5AFD-7C90-4233-B889-4FA9BBB8848E}" type="parTrans" cxnId="{2999FB04-9737-498F-85C9-52397E9696FC}">
      <dgm:prSet/>
      <dgm:spPr/>
      <dgm:t>
        <a:bodyPr/>
        <a:lstStyle/>
        <a:p>
          <a:endParaRPr lang="en-US"/>
        </a:p>
      </dgm:t>
    </dgm:pt>
    <dgm:pt modelId="{D80D4C7C-B5E9-4EF1-B9F8-5EC766F9438F}" type="sibTrans" cxnId="{2999FB04-9737-498F-85C9-52397E9696FC}">
      <dgm:prSet/>
      <dgm:spPr/>
      <dgm:t>
        <a:bodyPr/>
        <a:lstStyle/>
        <a:p>
          <a:endParaRPr lang="en-US"/>
        </a:p>
      </dgm:t>
    </dgm:pt>
    <dgm:pt modelId="{8E6DB97F-BC1D-4BE6-ACA0-691F9FF3DD7A}" type="pres">
      <dgm:prSet presAssocID="{4A7BFB55-C72B-4815-88A4-8BC5A7CE7D54}" presName="CompostProcess" presStyleCnt="0">
        <dgm:presLayoutVars>
          <dgm:dir/>
          <dgm:resizeHandles val="exact"/>
        </dgm:presLayoutVars>
      </dgm:prSet>
      <dgm:spPr/>
    </dgm:pt>
    <dgm:pt modelId="{6B23BADB-8B29-47D5-91C9-86EEC69B08A5}" type="pres">
      <dgm:prSet presAssocID="{4A7BFB55-C72B-4815-88A4-8BC5A7CE7D54}" presName="arrow" presStyleLbl="bgShp" presStyleIdx="0" presStyleCnt="1"/>
      <dgm:spPr/>
    </dgm:pt>
    <dgm:pt modelId="{321A82D5-10F7-4E0C-A6ED-283C69FF4390}" type="pres">
      <dgm:prSet presAssocID="{4A7BFB55-C72B-4815-88A4-8BC5A7CE7D54}" presName="linearProcess" presStyleCnt="0"/>
      <dgm:spPr/>
    </dgm:pt>
    <dgm:pt modelId="{CFAFFF01-BBE8-4787-8AEA-851FB144E50F}" type="pres">
      <dgm:prSet presAssocID="{9BD87EC2-7100-461C-B6F5-64E1AC3BEBC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5051B-E1A2-48E1-B8D7-394E14C6BB93}" type="pres">
      <dgm:prSet presAssocID="{BB1AED46-CDDD-442B-A660-E69A08B8F145}" presName="sibTrans" presStyleCnt="0"/>
      <dgm:spPr/>
    </dgm:pt>
    <dgm:pt modelId="{F3722AD3-931A-4AFA-B6F8-8C9F088D6080}" type="pres">
      <dgm:prSet presAssocID="{8C543CBE-B440-4BB5-B285-D6C50DA80EBA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E9DB8-DD62-4BFF-B09D-05E07E404C36}" type="pres">
      <dgm:prSet presAssocID="{C9EB4B45-6E07-4D08-AED5-D06789C7F7EB}" presName="sibTrans" presStyleCnt="0"/>
      <dgm:spPr/>
    </dgm:pt>
    <dgm:pt modelId="{9034FF30-E1FD-4DA5-BC51-CD4FC04FDBE1}" type="pres">
      <dgm:prSet presAssocID="{BC2CE131-059F-40E3-92BA-84CCF67D8E11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732A0F-2F9E-4ECC-8995-0BF1BF4B71D1}" type="presOf" srcId="{4A7BFB55-C72B-4815-88A4-8BC5A7CE7D54}" destId="{8E6DB97F-BC1D-4BE6-ACA0-691F9FF3DD7A}" srcOrd="0" destOrd="0" presId="urn:microsoft.com/office/officeart/2005/8/layout/hProcess9"/>
    <dgm:cxn modelId="{45E5E70F-0978-4E96-959A-4C72599D35C1}" type="presOf" srcId="{8C543CBE-B440-4BB5-B285-D6C50DA80EBA}" destId="{F3722AD3-931A-4AFA-B6F8-8C9F088D6080}" srcOrd="0" destOrd="0" presId="urn:microsoft.com/office/officeart/2005/8/layout/hProcess9"/>
    <dgm:cxn modelId="{06C2B752-0482-4A36-870D-17953ABD016F}" type="presOf" srcId="{9BD87EC2-7100-461C-B6F5-64E1AC3BEBC1}" destId="{CFAFFF01-BBE8-4787-8AEA-851FB144E50F}" srcOrd="0" destOrd="0" presId="urn:microsoft.com/office/officeart/2005/8/layout/hProcess9"/>
    <dgm:cxn modelId="{3D9FE73F-949D-437D-92A8-2F76791F531F}" srcId="{4A7BFB55-C72B-4815-88A4-8BC5A7CE7D54}" destId="{8C543CBE-B440-4BB5-B285-D6C50DA80EBA}" srcOrd="1" destOrd="0" parTransId="{6C40ADA0-9A24-44D6-B3B5-C0C64025505F}" sibTransId="{C9EB4B45-6E07-4D08-AED5-D06789C7F7EB}"/>
    <dgm:cxn modelId="{02048F4D-B166-4842-B66A-B1235F7BBB4D}" type="presOf" srcId="{BC2CE131-059F-40E3-92BA-84CCF67D8E11}" destId="{9034FF30-E1FD-4DA5-BC51-CD4FC04FDBE1}" srcOrd="0" destOrd="0" presId="urn:microsoft.com/office/officeart/2005/8/layout/hProcess9"/>
    <dgm:cxn modelId="{2999FB04-9737-498F-85C9-52397E9696FC}" srcId="{4A7BFB55-C72B-4815-88A4-8BC5A7CE7D54}" destId="{BC2CE131-059F-40E3-92BA-84CCF67D8E11}" srcOrd="2" destOrd="0" parTransId="{11BB5AFD-7C90-4233-B889-4FA9BBB8848E}" sibTransId="{D80D4C7C-B5E9-4EF1-B9F8-5EC766F9438F}"/>
    <dgm:cxn modelId="{68589939-AF1D-4011-8B2B-29587A395039}" srcId="{4A7BFB55-C72B-4815-88A4-8BC5A7CE7D54}" destId="{9BD87EC2-7100-461C-B6F5-64E1AC3BEBC1}" srcOrd="0" destOrd="0" parTransId="{B5C6D508-D152-47A9-BE5E-9A770F838C75}" sibTransId="{BB1AED46-CDDD-442B-A660-E69A08B8F145}"/>
    <dgm:cxn modelId="{C13AADFF-9E9A-408F-B17A-C1E6D2757DD3}" type="presParOf" srcId="{8E6DB97F-BC1D-4BE6-ACA0-691F9FF3DD7A}" destId="{6B23BADB-8B29-47D5-91C9-86EEC69B08A5}" srcOrd="0" destOrd="0" presId="urn:microsoft.com/office/officeart/2005/8/layout/hProcess9"/>
    <dgm:cxn modelId="{B1AC20BE-768A-4AA4-AB42-8D6AA1C3CF15}" type="presParOf" srcId="{8E6DB97F-BC1D-4BE6-ACA0-691F9FF3DD7A}" destId="{321A82D5-10F7-4E0C-A6ED-283C69FF4390}" srcOrd="1" destOrd="0" presId="urn:microsoft.com/office/officeart/2005/8/layout/hProcess9"/>
    <dgm:cxn modelId="{C236BC73-83BC-41FC-A32A-8E2C46E62C7C}" type="presParOf" srcId="{321A82D5-10F7-4E0C-A6ED-283C69FF4390}" destId="{CFAFFF01-BBE8-4787-8AEA-851FB144E50F}" srcOrd="0" destOrd="0" presId="urn:microsoft.com/office/officeart/2005/8/layout/hProcess9"/>
    <dgm:cxn modelId="{1077FAA2-82DF-429D-8D57-FF1A744DD700}" type="presParOf" srcId="{321A82D5-10F7-4E0C-A6ED-283C69FF4390}" destId="{4165051B-E1A2-48E1-B8D7-394E14C6BB93}" srcOrd="1" destOrd="0" presId="urn:microsoft.com/office/officeart/2005/8/layout/hProcess9"/>
    <dgm:cxn modelId="{9A884EAB-34CD-43C0-B379-9D35C414418C}" type="presParOf" srcId="{321A82D5-10F7-4E0C-A6ED-283C69FF4390}" destId="{F3722AD3-931A-4AFA-B6F8-8C9F088D6080}" srcOrd="2" destOrd="0" presId="urn:microsoft.com/office/officeart/2005/8/layout/hProcess9"/>
    <dgm:cxn modelId="{72BA74E5-42AA-4780-A84D-795AF3E535E8}" type="presParOf" srcId="{321A82D5-10F7-4E0C-A6ED-283C69FF4390}" destId="{A80E9DB8-DD62-4BFF-B09D-05E07E404C36}" srcOrd="3" destOrd="0" presId="urn:microsoft.com/office/officeart/2005/8/layout/hProcess9"/>
    <dgm:cxn modelId="{2A31FE58-118E-4DED-BA8B-0C143B358840}" type="presParOf" srcId="{321A82D5-10F7-4E0C-A6ED-283C69FF4390}" destId="{9034FF30-E1FD-4DA5-BC51-CD4FC04FDBE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A7DEB8-A6FF-4FF3-9F81-861C00DF1A9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752C5D-C732-49B7-8CD9-D93F9055700D}">
      <dgm:prSet phldrT="[Text]"/>
      <dgm:spPr/>
      <dgm:t>
        <a:bodyPr/>
        <a:lstStyle/>
        <a:p>
          <a:r>
            <a:rPr lang="en-US" dirty="0" smtClean="0"/>
            <a:t>Eddy Viscosity model </a:t>
          </a:r>
        </a:p>
        <a:p>
          <a:r>
            <a:rPr lang="en-US" dirty="0" smtClean="0"/>
            <a:t>(EVM)</a:t>
          </a:r>
          <a:endParaRPr lang="en-US" dirty="0"/>
        </a:p>
      </dgm:t>
    </dgm:pt>
    <dgm:pt modelId="{07B01804-1C29-4E70-99EF-5CFA99ACD1B3}" type="parTrans" cxnId="{E9482200-0241-4C23-A847-80E6005FAB18}">
      <dgm:prSet/>
      <dgm:spPr/>
      <dgm:t>
        <a:bodyPr/>
        <a:lstStyle/>
        <a:p>
          <a:endParaRPr lang="en-US"/>
        </a:p>
      </dgm:t>
    </dgm:pt>
    <dgm:pt modelId="{FA2CE681-8B98-4CE1-8D23-71E535E0AC4B}" type="sibTrans" cxnId="{E9482200-0241-4C23-A847-80E6005FAB18}">
      <dgm:prSet/>
      <dgm:spPr/>
      <dgm:t>
        <a:bodyPr/>
        <a:lstStyle/>
        <a:p>
          <a:endParaRPr lang="en-US"/>
        </a:p>
      </dgm:t>
    </dgm:pt>
    <dgm:pt modelId="{49F00B0B-6E87-4A4B-AAD6-41193C2126FB}">
      <dgm:prSet phldrT="[Text]"/>
      <dgm:spPr/>
      <dgm:t>
        <a:bodyPr/>
        <a:lstStyle/>
        <a:p>
          <a:r>
            <a:rPr lang="en-US" dirty="0" smtClean="0"/>
            <a:t>Zero equation model</a:t>
          </a:r>
          <a:endParaRPr lang="en-US" dirty="0"/>
        </a:p>
      </dgm:t>
    </dgm:pt>
    <dgm:pt modelId="{66DF43B8-0F9A-43EF-B9AC-9CE14869EC79}" type="parTrans" cxnId="{F97C82E7-56FC-4EF1-B6C3-B39BA14F61EF}">
      <dgm:prSet/>
      <dgm:spPr/>
      <dgm:t>
        <a:bodyPr/>
        <a:lstStyle/>
        <a:p>
          <a:endParaRPr lang="en-US"/>
        </a:p>
      </dgm:t>
    </dgm:pt>
    <dgm:pt modelId="{8B8F56D9-9ADE-412D-A6FB-23794304B9FD}" type="sibTrans" cxnId="{F97C82E7-56FC-4EF1-B6C3-B39BA14F61EF}">
      <dgm:prSet/>
      <dgm:spPr/>
      <dgm:t>
        <a:bodyPr/>
        <a:lstStyle/>
        <a:p>
          <a:endParaRPr lang="en-US"/>
        </a:p>
      </dgm:t>
    </dgm:pt>
    <dgm:pt modelId="{C0E13B77-A988-4C2D-85CD-3B9E3749CA15}">
      <dgm:prSet phldrT="[Text]"/>
      <dgm:spPr/>
      <dgm:t>
        <a:bodyPr/>
        <a:lstStyle/>
        <a:p>
          <a:r>
            <a:rPr lang="en-US" dirty="0" smtClean="0"/>
            <a:t>One equation model</a:t>
          </a:r>
          <a:endParaRPr lang="en-US" dirty="0"/>
        </a:p>
      </dgm:t>
    </dgm:pt>
    <dgm:pt modelId="{6EE1EC3F-FD55-4855-8DD2-D0DC418161B9}" type="parTrans" cxnId="{DDEDB561-4649-4C57-A10F-BA3401DB51CE}">
      <dgm:prSet/>
      <dgm:spPr/>
      <dgm:t>
        <a:bodyPr/>
        <a:lstStyle/>
        <a:p>
          <a:endParaRPr lang="en-US"/>
        </a:p>
      </dgm:t>
    </dgm:pt>
    <dgm:pt modelId="{5DA29F6A-BCF9-47FD-B325-438E64B4D8B7}" type="sibTrans" cxnId="{DDEDB561-4649-4C57-A10F-BA3401DB51CE}">
      <dgm:prSet/>
      <dgm:spPr/>
      <dgm:t>
        <a:bodyPr/>
        <a:lstStyle/>
        <a:p>
          <a:endParaRPr lang="en-US"/>
        </a:p>
      </dgm:t>
    </dgm:pt>
    <dgm:pt modelId="{15B6DBB3-6875-446E-AEDF-D8EFDE2DB81A}">
      <dgm:prSet phldrT="[Text]"/>
      <dgm:spPr/>
      <dgm:t>
        <a:bodyPr/>
        <a:lstStyle/>
        <a:p>
          <a:r>
            <a:rPr lang="en-US" dirty="0" smtClean="0"/>
            <a:t>Two equation model</a:t>
          </a:r>
          <a:endParaRPr lang="en-US" dirty="0"/>
        </a:p>
      </dgm:t>
    </dgm:pt>
    <dgm:pt modelId="{AE67AC85-3C10-4B17-B149-4A4540B07DA3}" type="parTrans" cxnId="{77D20954-20F8-4442-8BA7-C6B55BDC6B39}">
      <dgm:prSet/>
      <dgm:spPr/>
      <dgm:t>
        <a:bodyPr/>
        <a:lstStyle/>
        <a:p>
          <a:endParaRPr lang="en-US"/>
        </a:p>
      </dgm:t>
    </dgm:pt>
    <dgm:pt modelId="{85B792B2-6A1F-44D9-9B93-EB824025E270}" type="sibTrans" cxnId="{77D20954-20F8-4442-8BA7-C6B55BDC6B39}">
      <dgm:prSet/>
      <dgm:spPr/>
      <dgm:t>
        <a:bodyPr/>
        <a:lstStyle/>
        <a:p>
          <a:endParaRPr lang="en-US"/>
        </a:p>
      </dgm:t>
    </dgm:pt>
    <dgm:pt modelId="{C1F3D71A-EB4E-422D-BF96-05F2F0A86299}" type="pres">
      <dgm:prSet presAssocID="{5CA7DEB8-A6FF-4FF3-9F81-861C00DF1A9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E36007B-FE62-4A32-B860-8ED10ABE87C2}" type="pres">
      <dgm:prSet presAssocID="{CD752C5D-C732-49B7-8CD9-D93F9055700D}" presName="hierRoot1" presStyleCnt="0">
        <dgm:presLayoutVars>
          <dgm:hierBranch val="init"/>
        </dgm:presLayoutVars>
      </dgm:prSet>
      <dgm:spPr/>
    </dgm:pt>
    <dgm:pt modelId="{FA5FA00F-A247-4733-A1CF-36B86BB3F934}" type="pres">
      <dgm:prSet presAssocID="{CD752C5D-C732-49B7-8CD9-D93F9055700D}" presName="rootComposite1" presStyleCnt="0"/>
      <dgm:spPr/>
    </dgm:pt>
    <dgm:pt modelId="{560D13F1-DE41-41C0-B94D-094F96721F1C}" type="pres">
      <dgm:prSet presAssocID="{CD752C5D-C732-49B7-8CD9-D93F9055700D}" presName="rootText1" presStyleLbl="node0" presStyleIdx="0" presStyleCnt="1" custScaleX="199230" custScaleY="1192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D6DC52-EE5A-4119-A24A-D83AC57B3EAF}" type="pres">
      <dgm:prSet presAssocID="{CD752C5D-C732-49B7-8CD9-D93F9055700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F1C5B07-18D8-4FC7-BAE5-F8BDC375697A}" type="pres">
      <dgm:prSet presAssocID="{CD752C5D-C732-49B7-8CD9-D93F9055700D}" presName="hierChild2" presStyleCnt="0"/>
      <dgm:spPr/>
    </dgm:pt>
    <dgm:pt modelId="{5BB2BE9C-1263-4EB1-B12B-7010A4A35208}" type="pres">
      <dgm:prSet presAssocID="{66DF43B8-0F9A-43EF-B9AC-9CE14869EC7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93B5BDC8-22A6-4974-8F44-FDBE5D78585C}" type="pres">
      <dgm:prSet presAssocID="{49F00B0B-6E87-4A4B-AAD6-41193C2126FB}" presName="hierRoot2" presStyleCnt="0">
        <dgm:presLayoutVars>
          <dgm:hierBranch val="init"/>
        </dgm:presLayoutVars>
      </dgm:prSet>
      <dgm:spPr/>
    </dgm:pt>
    <dgm:pt modelId="{E74E0C7C-A7CA-4D0C-938A-002D5AE9AC02}" type="pres">
      <dgm:prSet presAssocID="{49F00B0B-6E87-4A4B-AAD6-41193C2126FB}" presName="rootComposite" presStyleCnt="0"/>
      <dgm:spPr/>
    </dgm:pt>
    <dgm:pt modelId="{99EA71BA-7408-4C6F-B27B-E6A26FEFF4F8}" type="pres">
      <dgm:prSet presAssocID="{49F00B0B-6E87-4A4B-AAD6-41193C2126FB}" presName="rootText" presStyleLbl="node2" presStyleIdx="0" presStyleCnt="3" custScaleX="1591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661980-F5DD-4058-8DA7-EFDDBC5AF9C2}" type="pres">
      <dgm:prSet presAssocID="{49F00B0B-6E87-4A4B-AAD6-41193C2126FB}" presName="rootConnector" presStyleLbl="node2" presStyleIdx="0" presStyleCnt="3"/>
      <dgm:spPr/>
      <dgm:t>
        <a:bodyPr/>
        <a:lstStyle/>
        <a:p>
          <a:endParaRPr lang="en-US"/>
        </a:p>
      </dgm:t>
    </dgm:pt>
    <dgm:pt modelId="{227EEC11-6C49-44EA-B825-38D37F45D4AA}" type="pres">
      <dgm:prSet presAssocID="{49F00B0B-6E87-4A4B-AAD6-41193C2126FB}" presName="hierChild4" presStyleCnt="0"/>
      <dgm:spPr/>
    </dgm:pt>
    <dgm:pt modelId="{1D0A3C7B-97F2-41AB-B3F8-6A659470B210}" type="pres">
      <dgm:prSet presAssocID="{49F00B0B-6E87-4A4B-AAD6-41193C2126FB}" presName="hierChild5" presStyleCnt="0"/>
      <dgm:spPr/>
    </dgm:pt>
    <dgm:pt modelId="{E21F8E6A-30F2-4C39-A8F8-F558D36429E7}" type="pres">
      <dgm:prSet presAssocID="{6EE1EC3F-FD55-4855-8DD2-D0DC418161B9}" presName="Name37" presStyleLbl="parChTrans1D2" presStyleIdx="1" presStyleCnt="3"/>
      <dgm:spPr/>
      <dgm:t>
        <a:bodyPr/>
        <a:lstStyle/>
        <a:p>
          <a:endParaRPr lang="en-US"/>
        </a:p>
      </dgm:t>
    </dgm:pt>
    <dgm:pt modelId="{A59D62D7-4739-4A00-96AE-0D4FF5DD2C41}" type="pres">
      <dgm:prSet presAssocID="{C0E13B77-A988-4C2D-85CD-3B9E3749CA15}" presName="hierRoot2" presStyleCnt="0">
        <dgm:presLayoutVars>
          <dgm:hierBranch val="init"/>
        </dgm:presLayoutVars>
      </dgm:prSet>
      <dgm:spPr/>
    </dgm:pt>
    <dgm:pt modelId="{326E89A9-473A-47F7-BCC7-7F96ECFD523E}" type="pres">
      <dgm:prSet presAssocID="{C0E13B77-A988-4C2D-85CD-3B9E3749CA15}" presName="rootComposite" presStyleCnt="0"/>
      <dgm:spPr/>
    </dgm:pt>
    <dgm:pt modelId="{EF3D2E11-D16D-4160-99BE-FB0E25AC1121}" type="pres">
      <dgm:prSet presAssocID="{C0E13B77-A988-4C2D-85CD-3B9E3749CA15}" presName="rootText" presStyleLbl="node2" presStyleIdx="1" presStyleCnt="3" custScaleX="1575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BDF54A-1BDF-4BA5-87AB-E20964B87031}" type="pres">
      <dgm:prSet presAssocID="{C0E13B77-A988-4C2D-85CD-3B9E3749CA15}" presName="rootConnector" presStyleLbl="node2" presStyleIdx="1" presStyleCnt="3"/>
      <dgm:spPr/>
      <dgm:t>
        <a:bodyPr/>
        <a:lstStyle/>
        <a:p>
          <a:endParaRPr lang="en-US"/>
        </a:p>
      </dgm:t>
    </dgm:pt>
    <dgm:pt modelId="{9377528C-B212-4822-A685-14F26F72F5A0}" type="pres">
      <dgm:prSet presAssocID="{C0E13B77-A988-4C2D-85CD-3B9E3749CA15}" presName="hierChild4" presStyleCnt="0"/>
      <dgm:spPr/>
    </dgm:pt>
    <dgm:pt modelId="{18A5981B-BEFB-4EB0-BBD3-A6F0AB8B1E17}" type="pres">
      <dgm:prSet presAssocID="{C0E13B77-A988-4C2D-85CD-3B9E3749CA15}" presName="hierChild5" presStyleCnt="0"/>
      <dgm:spPr/>
    </dgm:pt>
    <dgm:pt modelId="{17B8A9A7-DB5D-4970-A7ED-1374EA9EC207}" type="pres">
      <dgm:prSet presAssocID="{AE67AC85-3C10-4B17-B149-4A4540B07DA3}" presName="Name37" presStyleLbl="parChTrans1D2" presStyleIdx="2" presStyleCnt="3"/>
      <dgm:spPr/>
      <dgm:t>
        <a:bodyPr/>
        <a:lstStyle/>
        <a:p>
          <a:endParaRPr lang="en-US"/>
        </a:p>
      </dgm:t>
    </dgm:pt>
    <dgm:pt modelId="{2F4D2C7D-C14F-4D68-831B-C750EE588E86}" type="pres">
      <dgm:prSet presAssocID="{15B6DBB3-6875-446E-AEDF-D8EFDE2DB81A}" presName="hierRoot2" presStyleCnt="0">
        <dgm:presLayoutVars>
          <dgm:hierBranch val="init"/>
        </dgm:presLayoutVars>
      </dgm:prSet>
      <dgm:spPr/>
    </dgm:pt>
    <dgm:pt modelId="{9F539FD8-3100-4A76-BCD5-A83506949F2B}" type="pres">
      <dgm:prSet presAssocID="{15B6DBB3-6875-446E-AEDF-D8EFDE2DB81A}" presName="rootComposite" presStyleCnt="0"/>
      <dgm:spPr/>
    </dgm:pt>
    <dgm:pt modelId="{80B69266-B801-40A9-BE3B-6E4746252832}" type="pres">
      <dgm:prSet presAssocID="{15B6DBB3-6875-446E-AEDF-D8EFDE2DB81A}" presName="rootText" presStyleLbl="node2" presStyleIdx="2" presStyleCnt="3" custScaleX="1600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132087-35BF-4E04-ADAB-B9AE65BC3A15}" type="pres">
      <dgm:prSet presAssocID="{15B6DBB3-6875-446E-AEDF-D8EFDE2DB81A}" presName="rootConnector" presStyleLbl="node2" presStyleIdx="2" presStyleCnt="3"/>
      <dgm:spPr/>
      <dgm:t>
        <a:bodyPr/>
        <a:lstStyle/>
        <a:p>
          <a:endParaRPr lang="en-US"/>
        </a:p>
      </dgm:t>
    </dgm:pt>
    <dgm:pt modelId="{69FDCFF5-3651-43AA-B524-0F4ED0D9B714}" type="pres">
      <dgm:prSet presAssocID="{15B6DBB3-6875-446E-AEDF-D8EFDE2DB81A}" presName="hierChild4" presStyleCnt="0"/>
      <dgm:spPr/>
    </dgm:pt>
    <dgm:pt modelId="{9EE5E056-2D80-475D-87FF-8F043581BD12}" type="pres">
      <dgm:prSet presAssocID="{15B6DBB3-6875-446E-AEDF-D8EFDE2DB81A}" presName="hierChild5" presStyleCnt="0"/>
      <dgm:spPr/>
    </dgm:pt>
    <dgm:pt modelId="{056AF42C-37EC-4411-A727-10E1E922FA50}" type="pres">
      <dgm:prSet presAssocID="{CD752C5D-C732-49B7-8CD9-D93F9055700D}" presName="hierChild3" presStyleCnt="0"/>
      <dgm:spPr/>
    </dgm:pt>
  </dgm:ptLst>
  <dgm:cxnLst>
    <dgm:cxn modelId="{13202F6D-557C-4F4A-8FB3-43816584E982}" type="presOf" srcId="{49F00B0B-6E87-4A4B-AAD6-41193C2126FB}" destId="{99EA71BA-7408-4C6F-B27B-E6A26FEFF4F8}" srcOrd="0" destOrd="0" presId="urn:microsoft.com/office/officeart/2005/8/layout/orgChart1"/>
    <dgm:cxn modelId="{A5F8AE36-5BAB-4C3C-92C1-7263EBC1F917}" type="presOf" srcId="{CD752C5D-C732-49B7-8CD9-D93F9055700D}" destId="{2FD6DC52-EE5A-4119-A24A-D83AC57B3EAF}" srcOrd="1" destOrd="0" presId="urn:microsoft.com/office/officeart/2005/8/layout/orgChart1"/>
    <dgm:cxn modelId="{D568454D-7520-45C6-AA9B-F863D5B8515B}" type="presOf" srcId="{49F00B0B-6E87-4A4B-AAD6-41193C2126FB}" destId="{71661980-F5DD-4058-8DA7-EFDDBC5AF9C2}" srcOrd="1" destOrd="0" presId="urn:microsoft.com/office/officeart/2005/8/layout/orgChart1"/>
    <dgm:cxn modelId="{D26DBDD5-B823-4169-8D15-28836295D4D8}" type="presOf" srcId="{15B6DBB3-6875-446E-AEDF-D8EFDE2DB81A}" destId="{42132087-35BF-4E04-ADAB-B9AE65BC3A15}" srcOrd="1" destOrd="0" presId="urn:microsoft.com/office/officeart/2005/8/layout/orgChart1"/>
    <dgm:cxn modelId="{F97C82E7-56FC-4EF1-B6C3-B39BA14F61EF}" srcId="{CD752C5D-C732-49B7-8CD9-D93F9055700D}" destId="{49F00B0B-6E87-4A4B-AAD6-41193C2126FB}" srcOrd="0" destOrd="0" parTransId="{66DF43B8-0F9A-43EF-B9AC-9CE14869EC79}" sibTransId="{8B8F56D9-9ADE-412D-A6FB-23794304B9FD}"/>
    <dgm:cxn modelId="{FD386CB3-8BE7-41DB-8583-D12A38250917}" type="presOf" srcId="{AE67AC85-3C10-4B17-B149-4A4540B07DA3}" destId="{17B8A9A7-DB5D-4970-A7ED-1374EA9EC207}" srcOrd="0" destOrd="0" presId="urn:microsoft.com/office/officeart/2005/8/layout/orgChart1"/>
    <dgm:cxn modelId="{8AB51DA5-8901-47B8-8405-E421F8FAA89B}" type="presOf" srcId="{6EE1EC3F-FD55-4855-8DD2-D0DC418161B9}" destId="{E21F8E6A-30F2-4C39-A8F8-F558D36429E7}" srcOrd="0" destOrd="0" presId="urn:microsoft.com/office/officeart/2005/8/layout/orgChart1"/>
    <dgm:cxn modelId="{43A8FBA8-415F-497E-B086-9D053CE2B915}" type="presOf" srcId="{C0E13B77-A988-4C2D-85CD-3B9E3749CA15}" destId="{EF3D2E11-D16D-4160-99BE-FB0E25AC1121}" srcOrd="0" destOrd="0" presId="urn:microsoft.com/office/officeart/2005/8/layout/orgChart1"/>
    <dgm:cxn modelId="{1A92C704-F6AB-4964-873B-234384FAE3B6}" type="presOf" srcId="{66DF43B8-0F9A-43EF-B9AC-9CE14869EC79}" destId="{5BB2BE9C-1263-4EB1-B12B-7010A4A35208}" srcOrd="0" destOrd="0" presId="urn:microsoft.com/office/officeart/2005/8/layout/orgChart1"/>
    <dgm:cxn modelId="{77D20954-20F8-4442-8BA7-C6B55BDC6B39}" srcId="{CD752C5D-C732-49B7-8CD9-D93F9055700D}" destId="{15B6DBB3-6875-446E-AEDF-D8EFDE2DB81A}" srcOrd="2" destOrd="0" parTransId="{AE67AC85-3C10-4B17-B149-4A4540B07DA3}" sibTransId="{85B792B2-6A1F-44D9-9B93-EB824025E270}"/>
    <dgm:cxn modelId="{D7CE125C-2A44-4FF0-A304-BAE516F9E599}" type="presOf" srcId="{15B6DBB3-6875-446E-AEDF-D8EFDE2DB81A}" destId="{80B69266-B801-40A9-BE3B-6E4746252832}" srcOrd="0" destOrd="0" presId="urn:microsoft.com/office/officeart/2005/8/layout/orgChart1"/>
    <dgm:cxn modelId="{965B7F32-842C-42F3-8F3E-4285D66A4591}" type="presOf" srcId="{C0E13B77-A988-4C2D-85CD-3B9E3749CA15}" destId="{9EBDF54A-1BDF-4BA5-87AB-E20964B87031}" srcOrd="1" destOrd="0" presId="urn:microsoft.com/office/officeart/2005/8/layout/orgChart1"/>
    <dgm:cxn modelId="{DDEDB561-4649-4C57-A10F-BA3401DB51CE}" srcId="{CD752C5D-C732-49B7-8CD9-D93F9055700D}" destId="{C0E13B77-A988-4C2D-85CD-3B9E3749CA15}" srcOrd="1" destOrd="0" parTransId="{6EE1EC3F-FD55-4855-8DD2-D0DC418161B9}" sibTransId="{5DA29F6A-BCF9-47FD-B325-438E64B4D8B7}"/>
    <dgm:cxn modelId="{E9482200-0241-4C23-A847-80E6005FAB18}" srcId="{5CA7DEB8-A6FF-4FF3-9F81-861C00DF1A91}" destId="{CD752C5D-C732-49B7-8CD9-D93F9055700D}" srcOrd="0" destOrd="0" parTransId="{07B01804-1C29-4E70-99EF-5CFA99ACD1B3}" sibTransId="{FA2CE681-8B98-4CE1-8D23-71E535E0AC4B}"/>
    <dgm:cxn modelId="{CA29C9EA-971A-44C5-BA20-C24A38F50DEB}" type="presOf" srcId="{5CA7DEB8-A6FF-4FF3-9F81-861C00DF1A91}" destId="{C1F3D71A-EB4E-422D-BF96-05F2F0A86299}" srcOrd="0" destOrd="0" presId="urn:microsoft.com/office/officeart/2005/8/layout/orgChart1"/>
    <dgm:cxn modelId="{BA37FAE9-C986-46D9-A94D-55A634A92E87}" type="presOf" srcId="{CD752C5D-C732-49B7-8CD9-D93F9055700D}" destId="{560D13F1-DE41-41C0-B94D-094F96721F1C}" srcOrd="0" destOrd="0" presId="urn:microsoft.com/office/officeart/2005/8/layout/orgChart1"/>
    <dgm:cxn modelId="{B6414FD3-E95B-4C6E-9111-16494DF885A6}" type="presParOf" srcId="{C1F3D71A-EB4E-422D-BF96-05F2F0A86299}" destId="{4E36007B-FE62-4A32-B860-8ED10ABE87C2}" srcOrd="0" destOrd="0" presId="urn:microsoft.com/office/officeart/2005/8/layout/orgChart1"/>
    <dgm:cxn modelId="{0B8AE35E-0DB6-4EE6-9AB0-14F73C1CF664}" type="presParOf" srcId="{4E36007B-FE62-4A32-B860-8ED10ABE87C2}" destId="{FA5FA00F-A247-4733-A1CF-36B86BB3F934}" srcOrd="0" destOrd="0" presId="urn:microsoft.com/office/officeart/2005/8/layout/orgChart1"/>
    <dgm:cxn modelId="{FC48BDCA-98BF-4DD3-B4AB-C59A76DD0DF8}" type="presParOf" srcId="{FA5FA00F-A247-4733-A1CF-36B86BB3F934}" destId="{560D13F1-DE41-41C0-B94D-094F96721F1C}" srcOrd="0" destOrd="0" presId="urn:microsoft.com/office/officeart/2005/8/layout/orgChart1"/>
    <dgm:cxn modelId="{1918F7D4-DE53-46D1-BCD9-4BFE78BD7B9D}" type="presParOf" srcId="{FA5FA00F-A247-4733-A1CF-36B86BB3F934}" destId="{2FD6DC52-EE5A-4119-A24A-D83AC57B3EAF}" srcOrd="1" destOrd="0" presId="urn:microsoft.com/office/officeart/2005/8/layout/orgChart1"/>
    <dgm:cxn modelId="{860ABA54-A059-4C02-8CFD-02AAE826B247}" type="presParOf" srcId="{4E36007B-FE62-4A32-B860-8ED10ABE87C2}" destId="{FF1C5B07-18D8-4FC7-BAE5-F8BDC375697A}" srcOrd="1" destOrd="0" presId="urn:microsoft.com/office/officeart/2005/8/layout/orgChart1"/>
    <dgm:cxn modelId="{1042D265-1852-45B7-9EB4-C5FE509652BF}" type="presParOf" srcId="{FF1C5B07-18D8-4FC7-BAE5-F8BDC375697A}" destId="{5BB2BE9C-1263-4EB1-B12B-7010A4A35208}" srcOrd="0" destOrd="0" presId="urn:microsoft.com/office/officeart/2005/8/layout/orgChart1"/>
    <dgm:cxn modelId="{23C8D3F4-DEA9-4A08-8C2B-CA9CE7A49D32}" type="presParOf" srcId="{FF1C5B07-18D8-4FC7-BAE5-F8BDC375697A}" destId="{93B5BDC8-22A6-4974-8F44-FDBE5D78585C}" srcOrd="1" destOrd="0" presId="urn:microsoft.com/office/officeart/2005/8/layout/orgChart1"/>
    <dgm:cxn modelId="{02423387-653E-4B0C-98FC-5B416EE2675B}" type="presParOf" srcId="{93B5BDC8-22A6-4974-8F44-FDBE5D78585C}" destId="{E74E0C7C-A7CA-4D0C-938A-002D5AE9AC02}" srcOrd="0" destOrd="0" presId="urn:microsoft.com/office/officeart/2005/8/layout/orgChart1"/>
    <dgm:cxn modelId="{A24EA0B9-E1AC-4385-95BC-1C2C84493B49}" type="presParOf" srcId="{E74E0C7C-A7CA-4D0C-938A-002D5AE9AC02}" destId="{99EA71BA-7408-4C6F-B27B-E6A26FEFF4F8}" srcOrd="0" destOrd="0" presId="urn:microsoft.com/office/officeart/2005/8/layout/orgChart1"/>
    <dgm:cxn modelId="{3577CA42-BAC5-4691-B7C3-B9A7A14C3A5E}" type="presParOf" srcId="{E74E0C7C-A7CA-4D0C-938A-002D5AE9AC02}" destId="{71661980-F5DD-4058-8DA7-EFDDBC5AF9C2}" srcOrd="1" destOrd="0" presId="urn:microsoft.com/office/officeart/2005/8/layout/orgChart1"/>
    <dgm:cxn modelId="{904B2112-0983-4E33-B70A-09F29E40A092}" type="presParOf" srcId="{93B5BDC8-22A6-4974-8F44-FDBE5D78585C}" destId="{227EEC11-6C49-44EA-B825-38D37F45D4AA}" srcOrd="1" destOrd="0" presId="urn:microsoft.com/office/officeart/2005/8/layout/orgChart1"/>
    <dgm:cxn modelId="{C437413A-8A40-4679-9FBB-99459F364F65}" type="presParOf" srcId="{93B5BDC8-22A6-4974-8F44-FDBE5D78585C}" destId="{1D0A3C7B-97F2-41AB-B3F8-6A659470B210}" srcOrd="2" destOrd="0" presId="urn:microsoft.com/office/officeart/2005/8/layout/orgChart1"/>
    <dgm:cxn modelId="{ABA464FD-B64F-400F-962C-64D7F387B933}" type="presParOf" srcId="{FF1C5B07-18D8-4FC7-BAE5-F8BDC375697A}" destId="{E21F8E6A-30F2-4C39-A8F8-F558D36429E7}" srcOrd="2" destOrd="0" presId="urn:microsoft.com/office/officeart/2005/8/layout/orgChart1"/>
    <dgm:cxn modelId="{6168B890-CE7D-4A43-840D-762BBC5D7087}" type="presParOf" srcId="{FF1C5B07-18D8-4FC7-BAE5-F8BDC375697A}" destId="{A59D62D7-4739-4A00-96AE-0D4FF5DD2C41}" srcOrd="3" destOrd="0" presId="urn:microsoft.com/office/officeart/2005/8/layout/orgChart1"/>
    <dgm:cxn modelId="{C3C9A8D7-C156-44CE-AFF4-1B87417725F3}" type="presParOf" srcId="{A59D62D7-4739-4A00-96AE-0D4FF5DD2C41}" destId="{326E89A9-473A-47F7-BCC7-7F96ECFD523E}" srcOrd="0" destOrd="0" presId="urn:microsoft.com/office/officeart/2005/8/layout/orgChart1"/>
    <dgm:cxn modelId="{F6ACF59B-104E-4F87-B614-EDCAD0BF6BD6}" type="presParOf" srcId="{326E89A9-473A-47F7-BCC7-7F96ECFD523E}" destId="{EF3D2E11-D16D-4160-99BE-FB0E25AC1121}" srcOrd="0" destOrd="0" presId="urn:microsoft.com/office/officeart/2005/8/layout/orgChart1"/>
    <dgm:cxn modelId="{BCC245AF-A061-4221-ABAD-1EBE0F8179F6}" type="presParOf" srcId="{326E89A9-473A-47F7-BCC7-7F96ECFD523E}" destId="{9EBDF54A-1BDF-4BA5-87AB-E20964B87031}" srcOrd="1" destOrd="0" presId="urn:microsoft.com/office/officeart/2005/8/layout/orgChart1"/>
    <dgm:cxn modelId="{634C2E22-60CA-4C46-AC8E-B0C812BE78D1}" type="presParOf" srcId="{A59D62D7-4739-4A00-96AE-0D4FF5DD2C41}" destId="{9377528C-B212-4822-A685-14F26F72F5A0}" srcOrd="1" destOrd="0" presId="urn:microsoft.com/office/officeart/2005/8/layout/orgChart1"/>
    <dgm:cxn modelId="{F188821C-52FE-4D16-8291-3B69933E524A}" type="presParOf" srcId="{A59D62D7-4739-4A00-96AE-0D4FF5DD2C41}" destId="{18A5981B-BEFB-4EB0-BBD3-A6F0AB8B1E17}" srcOrd="2" destOrd="0" presId="urn:microsoft.com/office/officeart/2005/8/layout/orgChart1"/>
    <dgm:cxn modelId="{6977B1E2-603E-425D-A31C-003E31BF5587}" type="presParOf" srcId="{FF1C5B07-18D8-4FC7-BAE5-F8BDC375697A}" destId="{17B8A9A7-DB5D-4970-A7ED-1374EA9EC207}" srcOrd="4" destOrd="0" presId="urn:microsoft.com/office/officeart/2005/8/layout/orgChart1"/>
    <dgm:cxn modelId="{66263146-6CF7-4298-AD6A-972987EE940D}" type="presParOf" srcId="{FF1C5B07-18D8-4FC7-BAE5-F8BDC375697A}" destId="{2F4D2C7D-C14F-4D68-831B-C750EE588E86}" srcOrd="5" destOrd="0" presId="urn:microsoft.com/office/officeart/2005/8/layout/orgChart1"/>
    <dgm:cxn modelId="{3C5085C4-C0A9-4BD8-8293-4F22E8A2E2FA}" type="presParOf" srcId="{2F4D2C7D-C14F-4D68-831B-C750EE588E86}" destId="{9F539FD8-3100-4A76-BCD5-A83506949F2B}" srcOrd="0" destOrd="0" presId="urn:microsoft.com/office/officeart/2005/8/layout/orgChart1"/>
    <dgm:cxn modelId="{CBCE2FA3-6E00-4188-80DD-DB2A85CE32FC}" type="presParOf" srcId="{9F539FD8-3100-4A76-BCD5-A83506949F2B}" destId="{80B69266-B801-40A9-BE3B-6E4746252832}" srcOrd="0" destOrd="0" presId="urn:microsoft.com/office/officeart/2005/8/layout/orgChart1"/>
    <dgm:cxn modelId="{609DFE89-A6F4-4A76-9831-928778841538}" type="presParOf" srcId="{9F539FD8-3100-4A76-BCD5-A83506949F2B}" destId="{42132087-35BF-4E04-ADAB-B9AE65BC3A15}" srcOrd="1" destOrd="0" presId="urn:microsoft.com/office/officeart/2005/8/layout/orgChart1"/>
    <dgm:cxn modelId="{FCA3CAD6-9C96-440A-9DF9-E92F95C71C18}" type="presParOf" srcId="{2F4D2C7D-C14F-4D68-831B-C750EE588E86}" destId="{69FDCFF5-3651-43AA-B524-0F4ED0D9B714}" srcOrd="1" destOrd="0" presId="urn:microsoft.com/office/officeart/2005/8/layout/orgChart1"/>
    <dgm:cxn modelId="{ABE1BD94-6C61-48BE-AFC0-5EF4CB907184}" type="presParOf" srcId="{2F4D2C7D-C14F-4D68-831B-C750EE588E86}" destId="{9EE5E056-2D80-475D-87FF-8F043581BD12}" srcOrd="2" destOrd="0" presId="urn:microsoft.com/office/officeart/2005/8/layout/orgChart1"/>
    <dgm:cxn modelId="{66A1F117-6320-43A9-BFB5-1848B06E1DDC}" type="presParOf" srcId="{4E36007B-FE62-4A32-B860-8ED10ABE87C2}" destId="{056AF42C-37EC-4411-A727-10E1E922FA5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110228-72EC-44FE-B0FB-4FE3DF4004A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8EE297-ED56-4DDD-AFAB-2C68F36F5323}">
      <dgm:prSet phldrT="[Text]"/>
      <dgm:spPr/>
      <dgm:t>
        <a:bodyPr/>
        <a:lstStyle/>
        <a:p>
          <a:r>
            <a:rPr lang="en-US" dirty="0" smtClean="0"/>
            <a:t>Reynolds stress model (RSM)</a:t>
          </a:r>
          <a:endParaRPr lang="en-US" dirty="0"/>
        </a:p>
      </dgm:t>
    </dgm:pt>
    <dgm:pt modelId="{62730CCB-B2ED-466A-90CB-CC3E1410FE04}" type="parTrans" cxnId="{3E3EC048-A113-4C44-8EE9-7F18889E2415}">
      <dgm:prSet/>
      <dgm:spPr/>
      <dgm:t>
        <a:bodyPr/>
        <a:lstStyle/>
        <a:p>
          <a:endParaRPr lang="en-US"/>
        </a:p>
      </dgm:t>
    </dgm:pt>
    <dgm:pt modelId="{1C4360E9-80FA-4247-A474-8C2FA2FA810F}" type="sibTrans" cxnId="{3E3EC048-A113-4C44-8EE9-7F18889E2415}">
      <dgm:prSet/>
      <dgm:spPr/>
      <dgm:t>
        <a:bodyPr/>
        <a:lstStyle/>
        <a:p>
          <a:endParaRPr lang="en-US"/>
        </a:p>
      </dgm:t>
    </dgm:pt>
    <dgm:pt modelId="{91E6EC6A-35B3-47D6-A484-D61697E90019}">
      <dgm:prSet phldrT="[Text]"/>
      <dgm:spPr/>
      <dgm:t>
        <a:bodyPr/>
        <a:lstStyle/>
        <a:p>
          <a:r>
            <a:rPr lang="en-US" dirty="0" smtClean="0"/>
            <a:t>Algebraic RSM</a:t>
          </a:r>
          <a:endParaRPr lang="en-US" dirty="0"/>
        </a:p>
      </dgm:t>
    </dgm:pt>
    <dgm:pt modelId="{B544F8C8-6867-4C47-BBEC-42000273C0E2}" type="parTrans" cxnId="{36FC16BF-C1A7-473A-8F3E-4C680C6D7948}">
      <dgm:prSet/>
      <dgm:spPr/>
      <dgm:t>
        <a:bodyPr/>
        <a:lstStyle/>
        <a:p>
          <a:endParaRPr lang="en-US"/>
        </a:p>
      </dgm:t>
    </dgm:pt>
    <dgm:pt modelId="{CB282AAA-864C-4EB7-87CD-3040E55BACF3}" type="sibTrans" cxnId="{36FC16BF-C1A7-473A-8F3E-4C680C6D7948}">
      <dgm:prSet/>
      <dgm:spPr/>
      <dgm:t>
        <a:bodyPr/>
        <a:lstStyle/>
        <a:p>
          <a:endParaRPr lang="en-US"/>
        </a:p>
      </dgm:t>
    </dgm:pt>
    <dgm:pt modelId="{E7485CA7-360B-4FAE-9056-27F154A91A44}">
      <dgm:prSet phldrT="[Text]"/>
      <dgm:spPr/>
      <dgm:t>
        <a:bodyPr/>
        <a:lstStyle/>
        <a:p>
          <a:r>
            <a:rPr lang="en-US" dirty="0" smtClean="0"/>
            <a:t>Differential RSM</a:t>
          </a:r>
          <a:endParaRPr lang="en-US" dirty="0"/>
        </a:p>
      </dgm:t>
    </dgm:pt>
    <dgm:pt modelId="{C53B1ED3-1D35-435B-998A-75FF4507734D}" type="parTrans" cxnId="{C7F68BEE-AB04-4FE7-B4A9-81D9B10A951C}">
      <dgm:prSet/>
      <dgm:spPr/>
      <dgm:t>
        <a:bodyPr/>
        <a:lstStyle/>
        <a:p>
          <a:endParaRPr lang="en-US"/>
        </a:p>
      </dgm:t>
    </dgm:pt>
    <dgm:pt modelId="{152A1250-EB2F-4234-B1A9-12D1A7BAD95E}" type="sibTrans" cxnId="{C7F68BEE-AB04-4FE7-B4A9-81D9B10A951C}">
      <dgm:prSet/>
      <dgm:spPr/>
      <dgm:t>
        <a:bodyPr/>
        <a:lstStyle/>
        <a:p>
          <a:endParaRPr lang="en-US"/>
        </a:p>
      </dgm:t>
    </dgm:pt>
    <dgm:pt modelId="{83ACF89F-DAFE-4BC2-BA27-E546CE4E865C}" type="pres">
      <dgm:prSet presAssocID="{FB110228-72EC-44FE-B0FB-4FE3DF4004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05B2E79-0251-43CA-B801-191C3EE4679D}" type="pres">
      <dgm:prSet presAssocID="{F78EE297-ED56-4DDD-AFAB-2C68F36F5323}" presName="hierRoot1" presStyleCnt="0">
        <dgm:presLayoutVars>
          <dgm:hierBranch val="init"/>
        </dgm:presLayoutVars>
      </dgm:prSet>
      <dgm:spPr/>
    </dgm:pt>
    <dgm:pt modelId="{44162142-4DC8-4DB7-BF29-A1F822893DF5}" type="pres">
      <dgm:prSet presAssocID="{F78EE297-ED56-4DDD-AFAB-2C68F36F5323}" presName="rootComposite1" presStyleCnt="0"/>
      <dgm:spPr/>
    </dgm:pt>
    <dgm:pt modelId="{A2511FEA-DB60-419B-9BF8-1361940827CD}" type="pres">
      <dgm:prSet presAssocID="{F78EE297-ED56-4DDD-AFAB-2C68F36F5323}" presName="rootText1" presStyleLbl="node0" presStyleIdx="0" presStyleCnt="1" custScaleX="248419" custScaleY="1340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227DB7-0ADD-4A4C-97E0-1A3D21C61D0A}" type="pres">
      <dgm:prSet presAssocID="{F78EE297-ED56-4DDD-AFAB-2C68F36F532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0B85A90-6B25-4C3F-A96F-6051544085B4}" type="pres">
      <dgm:prSet presAssocID="{F78EE297-ED56-4DDD-AFAB-2C68F36F5323}" presName="hierChild2" presStyleCnt="0"/>
      <dgm:spPr/>
    </dgm:pt>
    <dgm:pt modelId="{FE4FD029-A53D-42FE-837E-9183F4AB5A02}" type="pres">
      <dgm:prSet presAssocID="{B544F8C8-6867-4C47-BBEC-42000273C0E2}" presName="Name37" presStyleLbl="parChTrans1D2" presStyleIdx="0" presStyleCnt="2"/>
      <dgm:spPr/>
      <dgm:t>
        <a:bodyPr/>
        <a:lstStyle/>
        <a:p>
          <a:endParaRPr lang="en-US"/>
        </a:p>
      </dgm:t>
    </dgm:pt>
    <dgm:pt modelId="{1173C244-5B7D-4737-B160-22B152DA0FCA}" type="pres">
      <dgm:prSet presAssocID="{91E6EC6A-35B3-47D6-A484-D61697E90019}" presName="hierRoot2" presStyleCnt="0">
        <dgm:presLayoutVars>
          <dgm:hierBranch val="init"/>
        </dgm:presLayoutVars>
      </dgm:prSet>
      <dgm:spPr/>
    </dgm:pt>
    <dgm:pt modelId="{AF2ADA27-C733-4BA5-8FA2-984E8B6FB1BC}" type="pres">
      <dgm:prSet presAssocID="{91E6EC6A-35B3-47D6-A484-D61697E90019}" presName="rootComposite" presStyleCnt="0"/>
      <dgm:spPr/>
    </dgm:pt>
    <dgm:pt modelId="{57F12417-FBE2-4399-A43E-3207400741C3}" type="pres">
      <dgm:prSet presAssocID="{91E6EC6A-35B3-47D6-A484-D61697E90019}" presName="rootText" presStyleLbl="node2" presStyleIdx="0" presStyleCnt="2" custScaleX="1895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03FBB9-2D54-4B4A-A0B9-35EF8948D359}" type="pres">
      <dgm:prSet presAssocID="{91E6EC6A-35B3-47D6-A484-D61697E90019}" presName="rootConnector" presStyleLbl="node2" presStyleIdx="0" presStyleCnt="2"/>
      <dgm:spPr/>
      <dgm:t>
        <a:bodyPr/>
        <a:lstStyle/>
        <a:p>
          <a:endParaRPr lang="en-US"/>
        </a:p>
      </dgm:t>
    </dgm:pt>
    <dgm:pt modelId="{F25C9A3D-06C1-4624-BF56-A903821B3510}" type="pres">
      <dgm:prSet presAssocID="{91E6EC6A-35B3-47D6-A484-D61697E90019}" presName="hierChild4" presStyleCnt="0"/>
      <dgm:spPr/>
    </dgm:pt>
    <dgm:pt modelId="{555E5640-FA54-4024-99C1-F895192151B6}" type="pres">
      <dgm:prSet presAssocID="{91E6EC6A-35B3-47D6-A484-D61697E90019}" presName="hierChild5" presStyleCnt="0"/>
      <dgm:spPr/>
    </dgm:pt>
    <dgm:pt modelId="{2C314DAE-7AEE-4E85-8FC7-F270A507A3BE}" type="pres">
      <dgm:prSet presAssocID="{C53B1ED3-1D35-435B-998A-75FF4507734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FBBB00E-F535-453F-A594-5E18FCE3984B}" type="pres">
      <dgm:prSet presAssocID="{E7485CA7-360B-4FAE-9056-27F154A91A44}" presName="hierRoot2" presStyleCnt="0">
        <dgm:presLayoutVars>
          <dgm:hierBranch val="init"/>
        </dgm:presLayoutVars>
      </dgm:prSet>
      <dgm:spPr/>
    </dgm:pt>
    <dgm:pt modelId="{F306DECD-6CCF-428F-8DD7-644D061595B8}" type="pres">
      <dgm:prSet presAssocID="{E7485CA7-360B-4FAE-9056-27F154A91A44}" presName="rootComposite" presStyleCnt="0"/>
      <dgm:spPr/>
    </dgm:pt>
    <dgm:pt modelId="{1E01DBE1-968D-4B01-9677-EF02E3AF919D}" type="pres">
      <dgm:prSet presAssocID="{E7485CA7-360B-4FAE-9056-27F154A91A44}" presName="rootText" presStyleLbl="node2" presStyleIdx="1" presStyleCnt="2" custScaleX="1758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6BE81F-CC1F-40A6-838F-ECC1E2EFE22E}" type="pres">
      <dgm:prSet presAssocID="{E7485CA7-360B-4FAE-9056-27F154A91A44}" presName="rootConnector" presStyleLbl="node2" presStyleIdx="1" presStyleCnt="2"/>
      <dgm:spPr/>
      <dgm:t>
        <a:bodyPr/>
        <a:lstStyle/>
        <a:p>
          <a:endParaRPr lang="en-US"/>
        </a:p>
      </dgm:t>
    </dgm:pt>
    <dgm:pt modelId="{FE1E008D-22DC-4F13-86C6-9BA6597F6E1F}" type="pres">
      <dgm:prSet presAssocID="{E7485CA7-360B-4FAE-9056-27F154A91A44}" presName="hierChild4" presStyleCnt="0"/>
      <dgm:spPr/>
    </dgm:pt>
    <dgm:pt modelId="{98FC1F8E-72A2-4676-9443-76341FA81B1C}" type="pres">
      <dgm:prSet presAssocID="{E7485CA7-360B-4FAE-9056-27F154A91A44}" presName="hierChild5" presStyleCnt="0"/>
      <dgm:spPr/>
    </dgm:pt>
    <dgm:pt modelId="{ECA7857A-867A-41BD-B049-3ED293067F18}" type="pres">
      <dgm:prSet presAssocID="{F78EE297-ED56-4DDD-AFAB-2C68F36F5323}" presName="hierChild3" presStyleCnt="0"/>
      <dgm:spPr/>
    </dgm:pt>
  </dgm:ptLst>
  <dgm:cxnLst>
    <dgm:cxn modelId="{3E3EC048-A113-4C44-8EE9-7F18889E2415}" srcId="{FB110228-72EC-44FE-B0FB-4FE3DF4004AB}" destId="{F78EE297-ED56-4DDD-AFAB-2C68F36F5323}" srcOrd="0" destOrd="0" parTransId="{62730CCB-B2ED-466A-90CB-CC3E1410FE04}" sibTransId="{1C4360E9-80FA-4247-A474-8C2FA2FA810F}"/>
    <dgm:cxn modelId="{09794074-BD16-4494-AF1B-8275DFE1A818}" type="presOf" srcId="{F78EE297-ED56-4DDD-AFAB-2C68F36F5323}" destId="{27227DB7-0ADD-4A4C-97E0-1A3D21C61D0A}" srcOrd="1" destOrd="0" presId="urn:microsoft.com/office/officeart/2005/8/layout/orgChart1"/>
    <dgm:cxn modelId="{C7F68BEE-AB04-4FE7-B4A9-81D9B10A951C}" srcId="{F78EE297-ED56-4DDD-AFAB-2C68F36F5323}" destId="{E7485CA7-360B-4FAE-9056-27F154A91A44}" srcOrd="1" destOrd="0" parTransId="{C53B1ED3-1D35-435B-998A-75FF4507734D}" sibTransId="{152A1250-EB2F-4234-B1A9-12D1A7BAD95E}"/>
    <dgm:cxn modelId="{36FC16BF-C1A7-473A-8F3E-4C680C6D7948}" srcId="{F78EE297-ED56-4DDD-AFAB-2C68F36F5323}" destId="{91E6EC6A-35B3-47D6-A484-D61697E90019}" srcOrd="0" destOrd="0" parTransId="{B544F8C8-6867-4C47-BBEC-42000273C0E2}" sibTransId="{CB282AAA-864C-4EB7-87CD-3040E55BACF3}"/>
    <dgm:cxn modelId="{9B372276-9AFF-4495-8189-87E3E62AA16D}" type="presOf" srcId="{B544F8C8-6867-4C47-BBEC-42000273C0E2}" destId="{FE4FD029-A53D-42FE-837E-9183F4AB5A02}" srcOrd="0" destOrd="0" presId="urn:microsoft.com/office/officeart/2005/8/layout/orgChart1"/>
    <dgm:cxn modelId="{4036410C-809C-4F1A-92FA-C9547B6B73DF}" type="presOf" srcId="{C53B1ED3-1D35-435B-998A-75FF4507734D}" destId="{2C314DAE-7AEE-4E85-8FC7-F270A507A3BE}" srcOrd="0" destOrd="0" presId="urn:microsoft.com/office/officeart/2005/8/layout/orgChart1"/>
    <dgm:cxn modelId="{76D27102-5AE9-491B-82E3-3E91893E1385}" type="presOf" srcId="{E7485CA7-360B-4FAE-9056-27F154A91A44}" destId="{4C6BE81F-CC1F-40A6-838F-ECC1E2EFE22E}" srcOrd="1" destOrd="0" presId="urn:microsoft.com/office/officeart/2005/8/layout/orgChart1"/>
    <dgm:cxn modelId="{09325BD7-5D83-42FB-AEE1-E655FF8D2526}" type="presOf" srcId="{91E6EC6A-35B3-47D6-A484-D61697E90019}" destId="{57F12417-FBE2-4399-A43E-3207400741C3}" srcOrd="0" destOrd="0" presId="urn:microsoft.com/office/officeart/2005/8/layout/orgChart1"/>
    <dgm:cxn modelId="{FBE625CC-F35D-4CCF-9672-F0F267A21CA1}" type="presOf" srcId="{F78EE297-ED56-4DDD-AFAB-2C68F36F5323}" destId="{A2511FEA-DB60-419B-9BF8-1361940827CD}" srcOrd="0" destOrd="0" presId="urn:microsoft.com/office/officeart/2005/8/layout/orgChart1"/>
    <dgm:cxn modelId="{27001AB4-7C51-426A-B4EE-D3AD043DCBEF}" type="presOf" srcId="{FB110228-72EC-44FE-B0FB-4FE3DF4004AB}" destId="{83ACF89F-DAFE-4BC2-BA27-E546CE4E865C}" srcOrd="0" destOrd="0" presId="urn:microsoft.com/office/officeart/2005/8/layout/orgChart1"/>
    <dgm:cxn modelId="{198E79B2-2205-455D-AF0B-FF4F2C7C1F1C}" type="presOf" srcId="{91E6EC6A-35B3-47D6-A484-D61697E90019}" destId="{A803FBB9-2D54-4B4A-A0B9-35EF8948D359}" srcOrd="1" destOrd="0" presId="urn:microsoft.com/office/officeart/2005/8/layout/orgChart1"/>
    <dgm:cxn modelId="{0F7EF7BB-C56D-44F7-942D-CF0562749515}" type="presOf" srcId="{E7485CA7-360B-4FAE-9056-27F154A91A44}" destId="{1E01DBE1-968D-4B01-9677-EF02E3AF919D}" srcOrd="0" destOrd="0" presId="urn:microsoft.com/office/officeart/2005/8/layout/orgChart1"/>
    <dgm:cxn modelId="{EC58FEA5-FE8C-4242-951B-37435FB65E76}" type="presParOf" srcId="{83ACF89F-DAFE-4BC2-BA27-E546CE4E865C}" destId="{005B2E79-0251-43CA-B801-191C3EE4679D}" srcOrd="0" destOrd="0" presId="urn:microsoft.com/office/officeart/2005/8/layout/orgChart1"/>
    <dgm:cxn modelId="{5E72B691-0B3E-486D-9B8A-F7A474E93E40}" type="presParOf" srcId="{005B2E79-0251-43CA-B801-191C3EE4679D}" destId="{44162142-4DC8-4DB7-BF29-A1F822893DF5}" srcOrd="0" destOrd="0" presId="urn:microsoft.com/office/officeart/2005/8/layout/orgChart1"/>
    <dgm:cxn modelId="{11821278-58F9-4CF4-9573-64DB49918C0F}" type="presParOf" srcId="{44162142-4DC8-4DB7-BF29-A1F822893DF5}" destId="{A2511FEA-DB60-419B-9BF8-1361940827CD}" srcOrd="0" destOrd="0" presId="urn:microsoft.com/office/officeart/2005/8/layout/orgChart1"/>
    <dgm:cxn modelId="{D522CACD-67BD-48C1-8D1F-5C389DC5A756}" type="presParOf" srcId="{44162142-4DC8-4DB7-BF29-A1F822893DF5}" destId="{27227DB7-0ADD-4A4C-97E0-1A3D21C61D0A}" srcOrd="1" destOrd="0" presId="urn:microsoft.com/office/officeart/2005/8/layout/orgChart1"/>
    <dgm:cxn modelId="{A915B553-283E-450E-95D0-BBC8527D1997}" type="presParOf" srcId="{005B2E79-0251-43CA-B801-191C3EE4679D}" destId="{D0B85A90-6B25-4C3F-A96F-6051544085B4}" srcOrd="1" destOrd="0" presId="urn:microsoft.com/office/officeart/2005/8/layout/orgChart1"/>
    <dgm:cxn modelId="{B8CAFD16-34CA-4A81-8021-F0DDA08DE6F6}" type="presParOf" srcId="{D0B85A90-6B25-4C3F-A96F-6051544085B4}" destId="{FE4FD029-A53D-42FE-837E-9183F4AB5A02}" srcOrd="0" destOrd="0" presId="urn:microsoft.com/office/officeart/2005/8/layout/orgChart1"/>
    <dgm:cxn modelId="{7BDA30D5-CC5E-44AE-9250-0065A92EAA23}" type="presParOf" srcId="{D0B85A90-6B25-4C3F-A96F-6051544085B4}" destId="{1173C244-5B7D-4737-B160-22B152DA0FCA}" srcOrd="1" destOrd="0" presId="urn:microsoft.com/office/officeart/2005/8/layout/orgChart1"/>
    <dgm:cxn modelId="{A104FE46-CFDF-41B4-9301-A31A5317B779}" type="presParOf" srcId="{1173C244-5B7D-4737-B160-22B152DA0FCA}" destId="{AF2ADA27-C733-4BA5-8FA2-984E8B6FB1BC}" srcOrd="0" destOrd="0" presId="urn:microsoft.com/office/officeart/2005/8/layout/orgChart1"/>
    <dgm:cxn modelId="{9F83A30D-7D8E-4F49-B3EF-46417759BB7C}" type="presParOf" srcId="{AF2ADA27-C733-4BA5-8FA2-984E8B6FB1BC}" destId="{57F12417-FBE2-4399-A43E-3207400741C3}" srcOrd="0" destOrd="0" presId="urn:microsoft.com/office/officeart/2005/8/layout/orgChart1"/>
    <dgm:cxn modelId="{B70546FA-ACBE-4EDB-BF4A-2F57B1958FAD}" type="presParOf" srcId="{AF2ADA27-C733-4BA5-8FA2-984E8B6FB1BC}" destId="{A803FBB9-2D54-4B4A-A0B9-35EF8948D359}" srcOrd="1" destOrd="0" presId="urn:microsoft.com/office/officeart/2005/8/layout/orgChart1"/>
    <dgm:cxn modelId="{FB2FA8EE-5723-4A98-90E5-A0863DD2B7FA}" type="presParOf" srcId="{1173C244-5B7D-4737-B160-22B152DA0FCA}" destId="{F25C9A3D-06C1-4624-BF56-A903821B3510}" srcOrd="1" destOrd="0" presId="urn:microsoft.com/office/officeart/2005/8/layout/orgChart1"/>
    <dgm:cxn modelId="{F960E418-DE16-4F5B-9AA4-C5A161E154B2}" type="presParOf" srcId="{1173C244-5B7D-4737-B160-22B152DA0FCA}" destId="{555E5640-FA54-4024-99C1-F895192151B6}" srcOrd="2" destOrd="0" presId="urn:microsoft.com/office/officeart/2005/8/layout/orgChart1"/>
    <dgm:cxn modelId="{FA913611-492D-4546-8C63-D0F52D32BC5F}" type="presParOf" srcId="{D0B85A90-6B25-4C3F-A96F-6051544085B4}" destId="{2C314DAE-7AEE-4E85-8FC7-F270A507A3BE}" srcOrd="2" destOrd="0" presId="urn:microsoft.com/office/officeart/2005/8/layout/orgChart1"/>
    <dgm:cxn modelId="{B7491A55-A8E0-4D20-81EB-A8A5E2751534}" type="presParOf" srcId="{D0B85A90-6B25-4C3F-A96F-6051544085B4}" destId="{2FBBB00E-F535-453F-A594-5E18FCE3984B}" srcOrd="3" destOrd="0" presId="urn:microsoft.com/office/officeart/2005/8/layout/orgChart1"/>
    <dgm:cxn modelId="{6A864ECC-695A-4D99-ACA3-2277194761FE}" type="presParOf" srcId="{2FBBB00E-F535-453F-A594-5E18FCE3984B}" destId="{F306DECD-6CCF-428F-8DD7-644D061595B8}" srcOrd="0" destOrd="0" presId="urn:microsoft.com/office/officeart/2005/8/layout/orgChart1"/>
    <dgm:cxn modelId="{D23835DE-8D46-41B9-BF6E-E7F4DF7D8196}" type="presParOf" srcId="{F306DECD-6CCF-428F-8DD7-644D061595B8}" destId="{1E01DBE1-968D-4B01-9677-EF02E3AF919D}" srcOrd="0" destOrd="0" presId="urn:microsoft.com/office/officeart/2005/8/layout/orgChart1"/>
    <dgm:cxn modelId="{46E3C80B-25A0-4764-9BF3-9A76F3A2EB86}" type="presParOf" srcId="{F306DECD-6CCF-428F-8DD7-644D061595B8}" destId="{4C6BE81F-CC1F-40A6-838F-ECC1E2EFE22E}" srcOrd="1" destOrd="0" presId="urn:microsoft.com/office/officeart/2005/8/layout/orgChart1"/>
    <dgm:cxn modelId="{12B64709-7974-4F6A-9B25-22590028416C}" type="presParOf" srcId="{2FBBB00E-F535-453F-A594-5E18FCE3984B}" destId="{FE1E008D-22DC-4F13-86C6-9BA6597F6E1F}" srcOrd="1" destOrd="0" presId="urn:microsoft.com/office/officeart/2005/8/layout/orgChart1"/>
    <dgm:cxn modelId="{AC7FA62A-575C-4F6F-BB54-A49C06C6F1DB}" type="presParOf" srcId="{2FBBB00E-F535-453F-A594-5E18FCE3984B}" destId="{98FC1F8E-72A2-4676-9443-76341FA81B1C}" srcOrd="2" destOrd="0" presId="urn:microsoft.com/office/officeart/2005/8/layout/orgChart1"/>
    <dgm:cxn modelId="{4E460BE9-4F58-4A95-B454-E5E3CF887964}" type="presParOf" srcId="{005B2E79-0251-43CA-B801-191C3EE4679D}" destId="{ECA7857A-867A-41BD-B049-3ED293067F1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72D789-32FD-435A-98F2-7896BA5C0A4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E12085-C645-4B04-8F9F-071211544DE1}">
      <dgm:prSet phldrT="[Text]" custT="1"/>
      <dgm:spPr/>
      <dgm:t>
        <a:bodyPr/>
        <a:lstStyle/>
        <a:p>
          <a:r>
            <a:rPr lang="en-US" sz="1600" dirty="0" err="1" smtClean="0"/>
            <a:t>Boussinesq</a:t>
          </a:r>
          <a:r>
            <a:rPr lang="en-US" sz="1600" dirty="0" smtClean="0"/>
            <a:t> Approximation</a:t>
          </a:r>
          <a:endParaRPr lang="en-US" sz="1600" dirty="0"/>
        </a:p>
      </dgm:t>
    </dgm:pt>
    <dgm:pt modelId="{5BDC800C-3927-4AF3-8F21-3BBD51EBA22A}" type="parTrans" cxnId="{26A77916-8382-4EB4-BA41-266324D33C86}">
      <dgm:prSet/>
      <dgm:spPr/>
      <dgm:t>
        <a:bodyPr/>
        <a:lstStyle/>
        <a:p>
          <a:endParaRPr lang="en-US"/>
        </a:p>
      </dgm:t>
    </dgm:pt>
    <dgm:pt modelId="{70DE08B8-1F28-407C-B81F-6B8D1B896E3B}" type="sibTrans" cxnId="{26A77916-8382-4EB4-BA41-266324D33C86}">
      <dgm:prSet/>
      <dgm:spPr/>
      <dgm:t>
        <a:bodyPr/>
        <a:lstStyle/>
        <a:p>
          <a:endParaRPr lang="en-US"/>
        </a:p>
      </dgm:t>
    </dgm:pt>
    <dgm:pt modelId="{C98C8418-2661-4548-86C3-17CA68BBC57E}" type="pres">
      <dgm:prSet presAssocID="{B872D789-32FD-435A-98F2-7896BA5C0A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AF56761-F4E8-44F2-B5D0-A373B75DEB2C}" type="pres">
      <dgm:prSet presAssocID="{22E12085-C645-4B04-8F9F-071211544DE1}" presName="hierRoot1" presStyleCnt="0">
        <dgm:presLayoutVars>
          <dgm:hierBranch val="init"/>
        </dgm:presLayoutVars>
      </dgm:prSet>
      <dgm:spPr/>
    </dgm:pt>
    <dgm:pt modelId="{C86CE9A9-C491-40F1-805E-638C04FDFF27}" type="pres">
      <dgm:prSet presAssocID="{22E12085-C645-4B04-8F9F-071211544DE1}" presName="rootComposite1" presStyleCnt="0"/>
      <dgm:spPr/>
    </dgm:pt>
    <dgm:pt modelId="{A8D87F13-98BE-4F3E-94E8-6CD508FFFE05}" type="pres">
      <dgm:prSet presAssocID="{22E12085-C645-4B04-8F9F-071211544DE1}" presName="rootText1" presStyleLbl="node0" presStyleIdx="0" presStyleCnt="1" custScaleX="97238" custScaleY="40010" custLinFactNeighborX="-25739" custLinFactNeighborY="570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CBDA72-6606-4B96-9280-42193E776027}" type="pres">
      <dgm:prSet presAssocID="{22E12085-C645-4B04-8F9F-071211544DE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A89778C-AADF-47A5-B7AF-B07E2DD21298}" type="pres">
      <dgm:prSet presAssocID="{22E12085-C645-4B04-8F9F-071211544DE1}" presName="hierChild2" presStyleCnt="0"/>
      <dgm:spPr/>
    </dgm:pt>
    <dgm:pt modelId="{B2B2384D-523C-4C90-8D8B-7CFAA00CEBB5}" type="pres">
      <dgm:prSet presAssocID="{22E12085-C645-4B04-8F9F-071211544DE1}" presName="hierChild3" presStyleCnt="0"/>
      <dgm:spPr/>
    </dgm:pt>
  </dgm:ptLst>
  <dgm:cxnLst>
    <dgm:cxn modelId="{26A77916-8382-4EB4-BA41-266324D33C86}" srcId="{B872D789-32FD-435A-98F2-7896BA5C0A4C}" destId="{22E12085-C645-4B04-8F9F-071211544DE1}" srcOrd="0" destOrd="0" parTransId="{5BDC800C-3927-4AF3-8F21-3BBD51EBA22A}" sibTransId="{70DE08B8-1F28-407C-B81F-6B8D1B896E3B}"/>
    <dgm:cxn modelId="{C48B5BD8-0C22-4A23-AF72-A2743FA59A62}" type="presOf" srcId="{22E12085-C645-4B04-8F9F-071211544DE1}" destId="{00CBDA72-6606-4B96-9280-42193E776027}" srcOrd="1" destOrd="0" presId="urn:microsoft.com/office/officeart/2005/8/layout/orgChart1"/>
    <dgm:cxn modelId="{E37964E5-D088-4B34-BA82-59CDABE1EFB8}" type="presOf" srcId="{22E12085-C645-4B04-8F9F-071211544DE1}" destId="{A8D87F13-98BE-4F3E-94E8-6CD508FFFE05}" srcOrd="0" destOrd="0" presId="urn:microsoft.com/office/officeart/2005/8/layout/orgChart1"/>
    <dgm:cxn modelId="{ECCF5248-21F3-4C06-AB7F-1A5CD9CE22B6}" type="presOf" srcId="{B872D789-32FD-435A-98F2-7896BA5C0A4C}" destId="{C98C8418-2661-4548-86C3-17CA68BBC57E}" srcOrd="0" destOrd="0" presId="urn:microsoft.com/office/officeart/2005/8/layout/orgChart1"/>
    <dgm:cxn modelId="{C18215B5-4200-4EAA-B36F-B119B59D2FBC}" type="presParOf" srcId="{C98C8418-2661-4548-86C3-17CA68BBC57E}" destId="{3AF56761-F4E8-44F2-B5D0-A373B75DEB2C}" srcOrd="0" destOrd="0" presId="urn:microsoft.com/office/officeart/2005/8/layout/orgChart1"/>
    <dgm:cxn modelId="{F722EF3A-1406-4AAF-8BAC-AC3DBF9F0E24}" type="presParOf" srcId="{3AF56761-F4E8-44F2-B5D0-A373B75DEB2C}" destId="{C86CE9A9-C491-40F1-805E-638C04FDFF27}" srcOrd="0" destOrd="0" presId="urn:microsoft.com/office/officeart/2005/8/layout/orgChart1"/>
    <dgm:cxn modelId="{7E7CFC51-B7D9-42AA-8004-1A77E80D4F79}" type="presParOf" srcId="{C86CE9A9-C491-40F1-805E-638C04FDFF27}" destId="{A8D87F13-98BE-4F3E-94E8-6CD508FFFE05}" srcOrd="0" destOrd="0" presId="urn:microsoft.com/office/officeart/2005/8/layout/orgChart1"/>
    <dgm:cxn modelId="{8C748812-7463-4242-B8F2-D51F29255B29}" type="presParOf" srcId="{C86CE9A9-C491-40F1-805E-638C04FDFF27}" destId="{00CBDA72-6606-4B96-9280-42193E776027}" srcOrd="1" destOrd="0" presId="urn:microsoft.com/office/officeart/2005/8/layout/orgChart1"/>
    <dgm:cxn modelId="{7CC170EA-0BFF-4552-BCEF-08CBADD229CF}" type="presParOf" srcId="{3AF56761-F4E8-44F2-B5D0-A373B75DEB2C}" destId="{DA89778C-AADF-47A5-B7AF-B07E2DD21298}" srcOrd="1" destOrd="0" presId="urn:microsoft.com/office/officeart/2005/8/layout/orgChart1"/>
    <dgm:cxn modelId="{04FAB255-CD02-404A-9876-5CF0D1B2AEE3}" type="presParOf" srcId="{3AF56761-F4E8-44F2-B5D0-A373B75DEB2C}" destId="{B2B2384D-523C-4C90-8D8B-7CFAA00CEB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B23BADB-8B29-47D5-91C9-86EEC69B08A5}">
      <dsp:nvSpPr>
        <dsp:cNvPr id="0" name=""/>
        <dsp:cNvSpPr/>
      </dsp:nvSpPr>
      <dsp:spPr>
        <a:xfrm>
          <a:off x="595788" y="0"/>
          <a:ext cx="6752272" cy="990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FFF01-BBE8-4787-8AEA-851FB144E50F}">
      <dsp:nvSpPr>
        <dsp:cNvPr id="0" name=""/>
        <dsp:cNvSpPr/>
      </dsp:nvSpPr>
      <dsp:spPr>
        <a:xfrm>
          <a:off x="0" y="297179"/>
          <a:ext cx="2383155" cy="39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DNS</a:t>
          </a:r>
          <a:endParaRPr lang="en-US" sz="1700" kern="1200" dirty="0"/>
        </a:p>
      </dsp:txBody>
      <dsp:txXfrm>
        <a:off x="0" y="297179"/>
        <a:ext cx="2383155" cy="396240"/>
      </dsp:txXfrm>
    </dsp:sp>
    <dsp:sp modelId="{F3722AD3-931A-4AFA-B6F8-8C9F088D6080}">
      <dsp:nvSpPr>
        <dsp:cNvPr id="0" name=""/>
        <dsp:cNvSpPr/>
      </dsp:nvSpPr>
      <dsp:spPr>
        <a:xfrm>
          <a:off x="2780347" y="297179"/>
          <a:ext cx="2383155" cy="39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LES</a:t>
          </a:r>
          <a:endParaRPr lang="en-US" sz="1700" kern="1200" dirty="0"/>
        </a:p>
      </dsp:txBody>
      <dsp:txXfrm>
        <a:off x="2780347" y="297179"/>
        <a:ext cx="2383155" cy="396240"/>
      </dsp:txXfrm>
    </dsp:sp>
    <dsp:sp modelId="{9034FF30-E1FD-4DA5-BC51-CD4FC04FDBE1}">
      <dsp:nvSpPr>
        <dsp:cNvPr id="0" name=""/>
        <dsp:cNvSpPr/>
      </dsp:nvSpPr>
      <dsp:spPr>
        <a:xfrm>
          <a:off x="5560695" y="297179"/>
          <a:ext cx="2383155" cy="39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RANS</a:t>
          </a:r>
          <a:endParaRPr lang="en-US" sz="1700" kern="1200" dirty="0"/>
        </a:p>
      </dsp:txBody>
      <dsp:txXfrm>
        <a:off x="5560695" y="297179"/>
        <a:ext cx="2383155" cy="39624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7B8A9A7-DB5D-4970-A7ED-1374EA9EC207}">
      <dsp:nvSpPr>
        <dsp:cNvPr id="0" name=""/>
        <dsp:cNvSpPr/>
      </dsp:nvSpPr>
      <dsp:spPr>
        <a:xfrm>
          <a:off x="2423160" y="556601"/>
          <a:ext cx="1673805" cy="195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989"/>
              </a:lnTo>
              <a:lnTo>
                <a:pt x="1673805" y="97989"/>
              </a:lnTo>
              <a:lnTo>
                <a:pt x="1673805" y="1959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F8E6A-30F2-4C39-A8F8-F558D36429E7}">
      <dsp:nvSpPr>
        <dsp:cNvPr id="0" name=""/>
        <dsp:cNvSpPr/>
      </dsp:nvSpPr>
      <dsp:spPr>
        <a:xfrm>
          <a:off x="2373310" y="556601"/>
          <a:ext cx="91440" cy="195979"/>
        </a:xfrm>
        <a:custGeom>
          <a:avLst/>
          <a:gdLst/>
          <a:ahLst/>
          <a:cxnLst/>
          <a:rect l="0" t="0" r="0" b="0"/>
          <a:pathLst>
            <a:path>
              <a:moveTo>
                <a:pt x="49849" y="0"/>
              </a:moveTo>
              <a:lnTo>
                <a:pt x="49849" y="97989"/>
              </a:lnTo>
              <a:lnTo>
                <a:pt x="45720" y="97989"/>
              </a:lnTo>
              <a:lnTo>
                <a:pt x="45720" y="1959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2BE9C-1263-4EB1-B12B-7010A4A35208}">
      <dsp:nvSpPr>
        <dsp:cNvPr id="0" name=""/>
        <dsp:cNvSpPr/>
      </dsp:nvSpPr>
      <dsp:spPr>
        <a:xfrm>
          <a:off x="745224" y="556601"/>
          <a:ext cx="1677935" cy="195979"/>
        </a:xfrm>
        <a:custGeom>
          <a:avLst/>
          <a:gdLst/>
          <a:ahLst/>
          <a:cxnLst/>
          <a:rect l="0" t="0" r="0" b="0"/>
          <a:pathLst>
            <a:path>
              <a:moveTo>
                <a:pt x="1677935" y="0"/>
              </a:moveTo>
              <a:lnTo>
                <a:pt x="1677935" y="97989"/>
              </a:lnTo>
              <a:lnTo>
                <a:pt x="0" y="97989"/>
              </a:lnTo>
              <a:lnTo>
                <a:pt x="0" y="1959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D13F1-DE41-41C0-B94D-094F96721F1C}">
      <dsp:nvSpPr>
        <dsp:cNvPr id="0" name=""/>
        <dsp:cNvSpPr/>
      </dsp:nvSpPr>
      <dsp:spPr>
        <a:xfrm>
          <a:off x="1493516" y="0"/>
          <a:ext cx="1859286" cy="556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Eddy Viscosity model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(EVM)</a:t>
          </a:r>
          <a:endParaRPr lang="en-US" sz="1500" kern="1200" dirty="0"/>
        </a:p>
      </dsp:txBody>
      <dsp:txXfrm>
        <a:off x="1493516" y="0"/>
        <a:ext cx="1859286" cy="556600"/>
      </dsp:txXfrm>
    </dsp:sp>
    <dsp:sp modelId="{99EA71BA-7408-4C6F-B27B-E6A26FEFF4F8}">
      <dsp:nvSpPr>
        <dsp:cNvPr id="0" name=""/>
        <dsp:cNvSpPr/>
      </dsp:nvSpPr>
      <dsp:spPr>
        <a:xfrm>
          <a:off x="2466" y="752581"/>
          <a:ext cx="1485515" cy="466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Zero equation model</a:t>
          </a:r>
          <a:endParaRPr lang="en-US" sz="1500" kern="1200" dirty="0"/>
        </a:p>
      </dsp:txBody>
      <dsp:txXfrm>
        <a:off x="2466" y="752581"/>
        <a:ext cx="1485515" cy="466618"/>
      </dsp:txXfrm>
    </dsp:sp>
    <dsp:sp modelId="{EF3D2E11-D16D-4160-99BE-FB0E25AC1121}">
      <dsp:nvSpPr>
        <dsp:cNvPr id="0" name=""/>
        <dsp:cNvSpPr/>
      </dsp:nvSpPr>
      <dsp:spPr>
        <a:xfrm>
          <a:off x="1683962" y="752581"/>
          <a:ext cx="1470136" cy="466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One equation model</a:t>
          </a:r>
          <a:endParaRPr lang="en-US" sz="1500" kern="1200" dirty="0"/>
        </a:p>
      </dsp:txBody>
      <dsp:txXfrm>
        <a:off x="1683962" y="752581"/>
        <a:ext cx="1470136" cy="466618"/>
      </dsp:txXfrm>
    </dsp:sp>
    <dsp:sp modelId="{80B69266-B801-40A9-BE3B-6E4746252832}">
      <dsp:nvSpPr>
        <dsp:cNvPr id="0" name=""/>
        <dsp:cNvSpPr/>
      </dsp:nvSpPr>
      <dsp:spPr>
        <a:xfrm>
          <a:off x="3350078" y="752581"/>
          <a:ext cx="1493774" cy="466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Two equation model</a:t>
          </a:r>
          <a:endParaRPr lang="en-US" sz="1500" kern="1200" dirty="0"/>
        </a:p>
      </dsp:txBody>
      <dsp:txXfrm>
        <a:off x="3350078" y="752581"/>
        <a:ext cx="1493774" cy="46661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314DAE-7AEE-4E85-8FC7-F270A507A3BE}">
      <dsp:nvSpPr>
        <dsp:cNvPr id="0" name=""/>
        <dsp:cNvSpPr/>
      </dsp:nvSpPr>
      <dsp:spPr>
        <a:xfrm>
          <a:off x="1600200" y="631156"/>
          <a:ext cx="871805" cy="173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963"/>
              </a:lnTo>
              <a:lnTo>
                <a:pt x="871805" y="86963"/>
              </a:lnTo>
              <a:lnTo>
                <a:pt x="871805" y="173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FD029-A53D-42FE-837E-9183F4AB5A02}">
      <dsp:nvSpPr>
        <dsp:cNvPr id="0" name=""/>
        <dsp:cNvSpPr/>
      </dsp:nvSpPr>
      <dsp:spPr>
        <a:xfrm>
          <a:off x="785152" y="631156"/>
          <a:ext cx="815047" cy="173927"/>
        </a:xfrm>
        <a:custGeom>
          <a:avLst/>
          <a:gdLst/>
          <a:ahLst/>
          <a:cxnLst/>
          <a:rect l="0" t="0" r="0" b="0"/>
          <a:pathLst>
            <a:path>
              <a:moveTo>
                <a:pt x="815047" y="0"/>
              </a:moveTo>
              <a:lnTo>
                <a:pt x="815047" y="86963"/>
              </a:lnTo>
              <a:lnTo>
                <a:pt x="0" y="86963"/>
              </a:lnTo>
              <a:lnTo>
                <a:pt x="0" y="173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11FEA-DB60-419B-9BF8-1361940827CD}">
      <dsp:nvSpPr>
        <dsp:cNvPr id="0" name=""/>
        <dsp:cNvSpPr/>
      </dsp:nvSpPr>
      <dsp:spPr>
        <a:xfrm>
          <a:off x="571461" y="76201"/>
          <a:ext cx="2057476" cy="554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Reynolds stress model (RSM)</a:t>
          </a:r>
          <a:endParaRPr lang="en-US" sz="1500" kern="1200" dirty="0"/>
        </a:p>
      </dsp:txBody>
      <dsp:txXfrm>
        <a:off x="571461" y="76201"/>
        <a:ext cx="2057476" cy="554954"/>
      </dsp:txXfrm>
    </dsp:sp>
    <dsp:sp modelId="{57F12417-FBE2-4399-A43E-3207400741C3}">
      <dsp:nvSpPr>
        <dsp:cNvPr id="0" name=""/>
        <dsp:cNvSpPr/>
      </dsp:nvSpPr>
      <dsp:spPr>
        <a:xfrm>
          <a:off x="310" y="805084"/>
          <a:ext cx="1569683" cy="4141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Algebraic RSM</a:t>
          </a:r>
          <a:endParaRPr lang="en-US" sz="1500" kern="1200" dirty="0"/>
        </a:p>
      </dsp:txBody>
      <dsp:txXfrm>
        <a:off x="310" y="805084"/>
        <a:ext cx="1569683" cy="414114"/>
      </dsp:txXfrm>
    </dsp:sp>
    <dsp:sp modelId="{1E01DBE1-968D-4B01-9677-EF02E3AF919D}">
      <dsp:nvSpPr>
        <dsp:cNvPr id="0" name=""/>
        <dsp:cNvSpPr/>
      </dsp:nvSpPr>
      <dsp:spPr>
        <a:xfrm>
          <a:off x="1743922" y="805084"/>
          <a:ext cx="1456166" cy="4141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Differential RSM</a:t>
          </a:r>
          <a:endParaRPr lang="en-US" sz="1500" kern="1200" dirty="0"/>
        </a:p>
      </dsp:txBody>
      <dsp:txXfrm>
        <a:off x="1743922" y="805084"/>
        <a:ext cx="1456166" cy="41411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8D87F13-98BE-4F3E-94E8-6CD508FFFE05}">
      <dsp:nvSpPr>
        <dsp:cNvPr id="0" name=""/>
        <dsp:cNvSpPr/>
      </dsp:nvSpPr>
      <dsp:spPr>
        <a:xfrm>
          <a:off x="0" y="387"/>
          <a:ext cx="2590804" cy="533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Boussinesq</a:t>
          </a:r>
          <a:r>
            <a:rPr lang="en-US" sz="1600" kern="1200" dirty="0" smtClean="0"/>
            <a:t> Approximation</a:t>
          </a:r>
          <a:endParaRPr lang="en-US" sz="1600" kern="1200" dirty="0"/>
        </a:p>
      </dsp:txBody>
      <dsp:txXfrm>
        <a:off x="0" y="387"/>
        <a:ext cx="2590804" cy="533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8A60DB-7249-4EC4-862F-2EADD618149E}" type="datetimeFigureOut">
              <a:rPr lang="en-US"/>
              <a:pPr>
                <a:defRPr/>
              </a:pPr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8C7192F-3D21-47B1-BEE6-A5D7CBC2A9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EEAE49-69DD-4BD2-ABD5-24123FC425B0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EEAE49-69DD-4BD2-ABD5-24123FC425B0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EEAE49-69DD-4BD2-ABD5-24123FC425B0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501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1185863" y="990600"/>
            <a:ext cx="6781800" cy="443198"/>
          </a:xfrm>
        </p:spPr>
        <p:txBody>
          <a:bodyPr>
            <a:spAutoFit/>
          </a:bodyPr>
          <a:lstStyle>
            <a:lvl1pPr algn="ctr"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641725" y="5249985"/>
            <a:ext cx="5349875" cy="438582"/>
          </a:xfrm>
        </p:spPr>
        <p:txBody>
          <a:bodyPr>
            <a:spAutoFit/>
          </a:bodyPr>
          <a:lstStyle>
            <a:lvl1pPr marL="0" indent="0">
              <a:spcBef>
                <a:spcPct val="25000"/>
              </a:spcBef>
              <a:buFontTx/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38" y="1481138"/>
            <a:ext cx="8215312" cy="4735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Title slide bkg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501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1295400" y="914400"/>
            <a:ext cx="7424738" cy="553998"/>
          </a:xfrm>
        </p:spPr>
        <p:txBody>
          <a:bodyPr>
            <a:spAutoFit/>
          </a:bodyPr>
          <a:lstStyle>
            <a:lvl1pPr algn="ctr"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657600" y="4876800"/>
            <a:ext cx="5349875" cy="438582"/>
          </a:xfrm>
        </p:spPr>
        <p:txBody>
          <a:bodyPr>
            <a:spAutoFit/>
          </a:bodyPr>
          <a:lstStyle>
            <a:lvl1pPr marL="0" indent="0">
              <a:spcBef>
                <a:spcPct val="2500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400" y="1371600"/>
            <a:ext cx="7924800" cy="5105400"/>
          </a:xfrm>
        </p:spPr>
        <p:txBody>
          <a:bodyPr/>
          <a:lstStyle>
            <a:lvl1pPr marL="230188" indent="-230188">
              <a:buFont typeface="Arial" pitchFamily="34" charset="0"/>
              <a:buChar char="•"/>
              <a:defRPr sz="2000" b="1">
                <a:latin typeface="Calibri" pitchFamily="34" charset="0"/>
                <a:cs typeface="Calibri" pitchFamily="34" charset="0"/>
              </a:defRPr>
            </a:lvl1pPr>
            <a:lvl2pPr marL="463550" indent="-228600">
              <a:buClrTx/>
              <a:buFont typeface="Calibri" pitchFamily="34" charset="0"/>
              <a:buChar char="‒"/>
              <a:defRPr b="1">
                <a:latin typeface="Calibri" pitchFamily="34" charset="0"/>
                <a:cs typeface="Calibri" pitchFamily="34" charset="0"/>
              </a:defRPr>
            </a:lvl2pPr>
            <a:lvl3pPr marL="690563" indent="-228600">
              <a:buFont typeface="Arial" pitchFamily="34" charset="0"/>
              <a:buChar char="•"/>
              <a:tabLst/>
              <a:defRPr b="1">
                <a:latin typeface="Calibri" pitchFamily="34" charset="0"/>
                <a:cs typeface="Calibri" pitchFamily="34" charset="0"/>
              </a:defRPr>
            </a:lvl3pPr>
            <a:lvl4pPr marL="912813" indent="-228600">
              <a:buClrTx/>
              <a:buFont typeface="Wingdings" pitchFamily="2" charset="2"/>
              <a:buChar char="Ø"/>
              <a:defRPr b="1">
                <a:latin typeface="Calibri" pitchFamily="34" charset="0"/>
                <a:cs typeface="Calibri" pitchFamily="34" charset="0"/>
              </a:defRPr>
            </a:lvl4pPr>
            <a:lvl5pPr marL="1141413" indent="-228600">
              <a:buClrTx/>
              <a:buFont typeface="Arial Narrow" pitchFamily="34" charset="0"/>
              <a:buChar char="–"/>
              <a:defRPr b="1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391400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638550" y="2938463"/>
            <a:ext cx="5505450" cy="1862137"/>
          </a:xfrm>
          <a:prstGeom prst="rect">
            <a:avLst/>
          </a:prstGeom>
          <a:solidFill>
            <a:schemeClr val="accent6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76950" y="4462463"/>
            <a:ext cx="3067050" cy="102393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Content Placeholder 2"/>
          <p:cNvSpPr>
            <a:spLocks noGrp="1"/>
          </p:cNvSpPr>
          <p:nvPr>
            <p:ph idx="10"/>
          </p:nvPr>
        </p:nvSpPr>
        <p:spPr>
          <a:xfrm>
            <a:off x="3638550" y="2937932"/>
            <a:ext cx="5505450" cy="1524000"/>
          </a:xfrm>
          <a:noFill/>
        </p:spPr>
        <p:txBody>
          <a:bodyPr lIns="182880" tIns="18288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7696200" cy="12382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z="2000" smtClean="0">
                <a:latin typeface="Calibri" pitchFamily="34" charset="0"/>
                <a:cs typeface="Calibri" pitchFamily="34" charset="0"/>
              </a:defRPr>
            </a:lvl1pPr>
            <a:lvl2pPr marL="228600" indent="-228600">
              <a:buClrTx/>
              <a:buFont typeface="Arial" pitchFamily="34" charset="0"/>
              <a:buChar char="•"/>
              <a:defRPr lang="en-US" sz="1800" smtClean="0">
                <a:latin typeface="Calibri" pitchFamily="34" charset="0"/>
                <a:cs typeface="Calibri" pitchFamily="34" charset="0"/>
              </a:defRPr>
            </a:lvl2pPr>
            <a:lvl3pPr>
              <a:defRPr/>
            </a:lvl3pPr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076950" y="4461932"/>
            <a:ext cx="3067050" cy="1024468"/>
          </a:xfrm>
          <a:noFill/>
        </p:spPr>
        <p:txBody>
          <a:bodyPr lIns="274320" tIns="9144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638550" y="2938463"/>
            <a:ext cx="5505450" cy="1862137"/>
          </a:xfrm>
          <a:prstGeom prst="rect">
            <a:avLst/>
          </a:prstGeom>
          <a:solidFill>
            <a:schemeClr val="accent6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76950" y="4462463"/>
            <a:ext cx="3067050" cy="102393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auto">
          <a:xfrm>
            <a:off x="1109663" y="2938463"/>
            <a:ext cx="2528887" cy="18621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Insert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image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here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0"/>
          </p:nvPr>
        </p:nvSpPr>
        <p:spPr>
          <a:xfrm>
            <a:off x="3638550" y="2937932"/>
            <a:ext cx="5505450" cy="1524000"/>
          </a:xfrm>
          <a:noFill/>
        </p:spPr>
        <p:txBody>
          <a:bodyPr lIns="182880" tIns="18288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7696200" cy="12382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z="2000" b="1" dirty="0" smtClean="0">
                <a:latin typeface="Calibri" pitchFamily="34" charset="0"/>
                <a:cs typeface="Calibri" pitchFamily="34" charset="0"/>
              </a:defRPr>
            </a:lvl1pPr>
            <a:lvl2pPr marL="228600" indent="-228600">
              <a:buClrTx/>
              <a:buFont typeface="Arial" pitchFamily="34" charset="0"/>
              <a:buChar char="•"/>
              <a:defRPr lang="en-US" sz="1800" b="1" dirty="0" smtClean="0">
                <a:latin typeface="Calibri" pitchFamily="34" charset="0"/>
                <a:cs typeface="Calibri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076950" y="4461932"/>
            <a:ext cx="3067050" cy="1024468"/>
          </a:xfrm>
          <a:noFill/>
        </p:spPr>
        <p:txBody>
          <a:bodyPr lIns="274320" tIns="9144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533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638550" y="2974975"/>
            <a:ext cx="5505450" cy="1862138"/>
          </a:xfrm>
          <a:prstGeom prst="rect">
            <a:avLst/>
          </a:prstGeom>
          <a:solidFill>
            <a:schemeClr val="accent6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76950" y="4498975"/>
            <a:ext cx="3067050" cy="102393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0" y="2989263"/>
            <a:ext cx="3638550" cy="25336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Insert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image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here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638550" y="4498975"/>
            <a:ext cx="2438400" cy="18256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Insert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image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3638550" y="2974975"/>
            <a:ext cx="5505450" cy="1524000"/>
          </a:xfrm>
          <a:noFill/>
        </p:spPr>
        <p:txBody>
          <a:bodyPr lIns="182880" tIns="18288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6076950" y="4498975"/>
            <a:ext cx="3067050" cy="1024468"/>
          </a:xfrm>
          <a:noFill/>
        </p:spPr>
        <p:txBody>
          <a:bodyPr lIns="274320" tIns="9144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59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7696200" cy="12382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z="2000" b="1" smtClean="0">
                <a:latin typeface="Calibri" pitchFamily="34" charset="0"/>
                <a:cs typeface="Calibri" pitchFamily="34" charset="0"/>
              </a:defRPr>
            </a:lvl1pPr>
            <a:lvl2pPr marL="228600" indent="-228600">
              <a:buClrTx/>
              <a:buFont typeface="Arial" pitchFamily="34" charset="0"/>
              <a:buChar char="•"/>
              <a:defRPr lang="en-US" sz="1800" b="1" smtClean="0">
                <a:latin typeface="Calibri" pitchFamily="34" charset="0"/>
                <a:cs typeface="Calibri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922463" y="4800600"/>
            <a:ext cx="7221537" cy="1430338"/>
          </a:xfrm>
          <a:prstGeom prst="rect">
            <a:avLst/>
          </a:prstGeom>
          <a:solidFill>
            <a:schemeClr val="accent6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172200" y="5888038"/>
            <a:ext cx="2971800" cy="96837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l="2" t="-5" r="86995" b="88000"/>
          <a:stretch>
            <a:fillRect/>
          </a:stretch>
        </p:blipFill>
        <p:spPr bwMode="auto">
          <a:xfrm>
            <a:off x="0" y="476250"/>
            <a:ext cx="11890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9800"/>
            <a:ext cx="9144000" cy="685800"/>
          </a:xfrm>
        </p:spPr>
        <p:txBody>
          <a:bodyPr/>
          <a:lstStyle>
            <a:lvl1pPr algn="ctr">
              <a:defRPr sz="3600" b="1" cap="none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7943850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>
                <a:latin typeface="+mn-lt"/>
              </a:defRPr>
            </a:lvl1pPr>
            <a:lvl2pPr marL="541338" indent="-271463">
              <a:buClrTx/>
              <a:defRPr lang="en-US" sz="2000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  <a:latin typeface="+mn-lt"/>
              </a:defRPr>
            </a:lvl3pPr>
            <a:lvl4pPr>
              <a:buClrTx/>
              <a:defRPr lang="en-US" smtClean="0">
                <a:solidFill>
                  <a:schemeClr val="tx1"/>
                </a:solidFill>
                <a:latin typeface="+mn-lt"/>
              </a:defRPr>
            </a:lvl4pPr>
            <a:lvl5pPr marL="1435100" indent="-227013">
              <a:buClrTx/>
              <a:defRPr lang="en-US" b="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00199" y="5390002"/>
            <a:ext cx="7554915" cy="1071758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1600" b="1">
                <a:solidFill>
                  <a:schemeClr val="tx1"/>
                </a:solidFill>
              </a:defRPr>
            </a:lvl1pPr>
            <a:lvl2pPr marL="457200" indent="0"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751012"/>
            <a:ext cx="3813048" cy="45735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0090" y="1751012"/>
            <a:ext cx="3813048" cy="45735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7943850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>
                <a:latin typeface="+mn-lt"/>
              </a:defRPr>
            </a:lvl1pPr>
            <a:lvl2pPr marL="541338" indent="-271463">
              <a:buClrTx/>
              <a:defRPr lang="en-US" sz="2000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  <a:latin typeface="+mn-lt"/>
              </a:defRPr>
            </a:lvl3pPr>
            <a:lvl4pPr>
              <a:buClrTx/>
              <a:defRPr lang="en-US" smtClean="0">
                <a:solidFill>
                  <a:schemeClr val="tx1"/>
                </a:solidFill>
                <a:latin typeface="+mn-lt"/>
              </a:defRPr>
            </a:lvl4pPr>
            <a:lvl5pPr marL="1435100" indent="-227013">
              <a:buClrTx/>
              <a:defRPr lang="en-US" b="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  <a:cs typeface="+mn-cs"/>
            </a:endParaRP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>
                <a:latin typeface="+mn-lt"/>
                <a:cs typeface="+mn-cs"/>
              </a:rPr>
              <a:t>   </a:t>
            </a:r>
          </a:p>
        </p:txBody>
      </p:sp>
      <p:pic>
        <p:nvPicPr>
          <p:cNvPr id="6" name="Picture 16" descr="TU_Braunschweig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8" y="1438275"/>
            <a:ext cx="8580437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TUBS_CO_150dp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  <a:cs typeface="+mn-cs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marL="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38" y="1481138"/>
            <a:ext cx="8215312" cy="4735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79500" y="1798638"/>
            <a:ext cx="3613150" cy="4583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45050" y="1798638"/>
            <a:ext cx="3613150" cy="4583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613400" y="6538913"/>
            <a:ext cx="1981200" cy="2286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2895600" cy="3048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915400" y="6629400"/>
            <a:ext cx="1219200" cy="1524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32A09EE-21A9-4610-8606-A51CBB7D0EE5}" type="slidenum">
              <a:rPr lang="de-DE" altLang="de-DE"/>
              <a:pPr>
                <a:defRPr/>
              </a:pPr>
              <a:t>‹#›</a:t>
            </a:fld>
            <a:r>
              <a:rPr lang="de-DE" altLang="de-DE"/>
              <a:t> </a:t>
            </a:r>
            <a:endParaRPr lang="de-DE" altLang="de-DE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8009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2" t="-5" r="86995" b="88000"/>
          <a:stretch>
            <a:fillRect/>
          </a:stretch>
        </p:blipFill>
        <p:spPr bwMode="auto">
          <a:xfrm>
            <a:off x="0" y="476250"/>
            <a:ext cx="11890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863" y="990600"/>
            <a:ext cx="6811962" cy="685800"/>
          </a:xfrm>
        </p:spPr>
        <p:txBody>
          <a:bodyPr/>
          <a:lstStyle>
            <a:lvl1pPr algn="ctr">
              <a:defRPr sz="3200" b="1" cap="none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Title slide bkg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501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3657600" y="914400"/>
            <a:ext cx="5062538" cy="1107996"/>
          </a:xfrm>
        </p:spPr>
        <p:txBody>
          <a:bodyPr>
            <a:spAutoFit/>
          </a:bodyPr>
          <a:lstStyle>
            <a:lvl1pPr>
              <a:defRPr sz="4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641725" y="5249985"/>
            <a:ext cx="5349875" cy="438582"/>
          </a:xfrm>
        </p:spPr>
        <p:txBody>
          <a:bodyPr>
            <a:spAutoFit/>
          </a:bodyPr>
          <a:lstStyle>
            <a:lvl1pPr marL="0" indent="0">
              <a:spcBef>
                <a:spcPct val="2500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7943850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8009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457200"/>
            <a:ext cx="71262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522413"/>
            <a:ext cx="7945438" cy="480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mtClean="0"/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  <a:endParaRPr lang="en-US" smtClean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177800" y="6557963"/>
            <a:ext cx="2794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fld id="{62E160D7-19DD-462C-AB91-2526F8B407DC}" type="slidenum">
              <a:rPr lang="en-US" smtClean="0">
                <a:solidFill>
                  <a:schemeClr val="tx1"/>
                </a:solidFill>
                <a:latin typeface="+mn-lt"/>
                <a:cs typeface="+mn-cs"/>
              </a:rPr>
              <a:pPr algn="l" fontAlgn="auto"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2"/>
          <p:cNvSpPr txBox="1">
            <a:spLocks noChangeArrowheads="1"/>
          </p:cNvSpPr>
          <p:nvPr userDrawn="1"/>
        </p:nvSpPr>
        <p:spPr bwMode="auto">
          <a:xfrm>
            <a:off x="590550" y="6557963"/>
            <a:ext cx="1479550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Aft>
                <a:spcPts val="0"/>
              </a:spcAft>
              <a:defRPr/>
            </a:pPr>
            <a:r>
              <a:rPr lang="en-US" sz="1000" dirty="0">
                <a:latin typeface="+mn-lt"/>
                <a:cs typeface="Arial" charset="0"/>
              </a:rPr>
              <a:t>© 2014 ANSYS, Inc.</a:t>
            </a:r>
            <a:endParaRPr lang="en-US" sz="1000" dirty="0">
              <a:latin typeface="+mn-lt"/>
              <a:cs typeface="+mn-cs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 userDrawn="1"/>
        </p:nvSpPr>
        <p:spPr bwMode="auto">
          <a:xfrm>
            <a:off x="2070100" y="6557963"/>
            <a:ext cx="4135438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Aft>
                <a:spcPts val="0"/>
              </a:spcAft>
              <a:defRPr/>
            </a:pPr>
            <a:fld id="{F4674F3A-4F60-4857-91A6-E62E4CF56F4B}" type="datetime4">
              <a:rPr lang="en-US" sz="1000">
                <a:latin typeface="+mn-lt"/>
                <a:cs typeface="+mn-cs"/>
              </a:rPr>
              <a:pPr eaLnBrk="0" fontAlgn="auto" hangingPunct="0">
                <a:spcAft>
                  <a:spcPts val="0"/>
                </a:spcAft>
                <a:defRPr/>
              </a:pPr>
              <a:t>December 10, 2015</a:t>
            </a:fld>
            <a:endParaRPr lang="en-US" sz="1000" dirty="0">
              <a:latin typeface="+mn-l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4" r:id="rId2"/>
    <p:sldLayoutId id="2147483975" r:id="rId3"/>
    <p:sldLayoutId id="2147483976" r:id="rId4"/>
    <p:sldLayoutId id="2147483977" r:id="rId5"/>
    <p:sldLayoutId id="2147483983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Unit Offc Pro Medium"/>
          <a:cs typeface="Unit Offc Pro Medium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Unit Offc Pro Medium"/>
          <a:cs typeface="Unit Offc Pro Medium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Unit Offc Pro Medium"/>
          <a:cs typeface="Unit Offc Pro Medium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Unit Offc Pro Medium"/>
          <a:cs typeface="Unit Offc Pro Medium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Unit Offc Pro Medium"/>
          <a:cs typeface="Unit Offc Pro Medium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95000"/>
        </a:lnSpc>
        <a:spcBef>
          <a:spcPts val="12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400" b="1">
          <a:solidFill>
            <a:schemeClr val="tx1"/>
          </a:solidFill>
          <a:latin typeface="Unit Offc Pro" pitchFamily="34" charset="0"/>
          <a:ea typeface="Unit Offc Pro"/>
          <a:cs typeface="Unit Offc Pro" pitchFamily="34" charset="0"/>
        </a:defRPr>
      </a:lvl1pPr>
      <a:lvl2pPr marL="541338" indent="-27146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110000"/>
        <a:buFont typeface="Unit Offc Pro"/>
        <a:buChar char="–"/>
        <a:defRPr sz="2000" b="1">
          <a:solidFill>
            <a:schemeClr val="tx1"/>
          </a:solidFill>
          <a:latin typeface="Calibri" panose="020F0502020204030204" pitchFamily="34" charset="0"/>
          <a:ea typeface="Unit Offc Pro"/>
          <a:cs typeface="Unit Offc Pro"/>
        </a:defRPr>
      </a:lvl2pPr>
      <a:lvl3pPr marL="896938" indent="-2286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90000"/>
        <a:buFont typeface="Arial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Unit Offc Pro"/>
          <a:cs typeface="Unit Offc Pro"/>
        </a:defRPr>
      </a:lvl3pPr>
      <a:lvl4pPr marL="1163638" indent="-263525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90000"/>
        <a:buFont typeface="Unit Offc Pro"/>
        <a:buChar char="–"/>
        <a:defRPr sz="2000">
          <a:solidFill>
            <a:schemeClr val="tx1"/>
          </a:solidFill>
          <a:latin typeface="Calibri" panose="020F0502020204030204" pitchFamily="34" charset="0"/>
          <a:ea typeface="Unit Offc Pro"/>
          <a:cs typeface="Unit Offc Pro"/>
        </a:defRPr>
      </a:lvl4pPr>
      <a:lvl5pPr marL="914400" indent="-22701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2000">
          <a:solidFill>
            <a:schemeClr val="tx1"/>
          </a:solidFill>
          <a:latin typeface="Unit Offc Pro" pitchFamily="34" charset="0"/>
          <a:ea typeface="Unit Offc Pro"/>
          <a:cs typeface="Unit Offc Pro" pitchFamily="34" charset="0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300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457200"/>
            <a:ext cx="71262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752600"/>
            <a:ext cx="7162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First Level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53996" name="Text Box 12"/>
          <p:cNvSpPr txBox="1">
            <a:spLocks noChangeArrowheads="1"/>
          </p:cNvSpPr>
          <p:nvPr/>
        </p:nvSpPr>
        <p:spPr bwMode="auto">
          <a:xfrm>
            <a:off x="590550" y="6557963"/>
            <a:ext cx="1479550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+mn-lt"/>
                <a:cs typeface="+mn-cs"/>
              </a:rPr>
              <a:t>© 2011 ANSYS, Inc.</a:t>
            </a:r>
          </a:p>
        </p:txBody>
      </p:sp>
      <p:sp>
        <p:nvSpPr>
          <p:cNvPr id="553997" name="Text Box 13"/>
          <p:cNvSpPr txBox="1">
            <a:spLocks noChangeArrowheads="1"/>
          </p:cNvSpPr>
          <p:nvPr/>
        </p:nvSpPr>
        <p:spPr bwMode="auto">
          <a:xfrm>
            <a:off x="2070100" y="6557963"/>
            <a:ext cx="1008063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fld id="{F4674F3A-4F60-4857-91A6-E62E4CF56F4B}" type="datetime4">
              <a:rPr lang="en-US" sz="1000">
                <a:solidFill>
                  <a:prstClr val="black"/>
                </a:solidFill>
                <a:latin typeface="+mn-lt"/>
                <a:cs typeface="+mn-cs"/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t>December 10, 2015</a:t>
            </a:fld>
            <a:endParaRPr lang="en-US" sz="1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177800" y="6557963"/>
            <a:ext cx="2794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fld id="{1930D14B-1A24-44B6-BB07-C56440F3A1E3}" type="slidenum">
              <a:rPr lang="en-US" smtClean="0">
                <a:solidFill>
                  <a:prstClr val="black"/>
                </a:solidFill>
                <a:latin typeface="+mn-lt"/>
                <a:cs typeface="+mn-cs"/>
              </a:rPr>
              <a:pPr algn="l" fontAlgn="auto"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5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78" r:id="rId2"/>
    <p:sldLayoutId id="2147483979" r:id="rId3"/>
    <p:sldLayoutId id="2147483980" r:id="rId4"/>
    <p:sldLayoutId id="2147483981" r:id="rId5"/>
    <p:sldLayoutId id="2147483985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400" b="1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7688" indent="-273050" algn="l" rtl="0" eaLnBrk="0" fontAlgn="base" hangingPunct="0">
        <a:spcBef>
          <a:spcPts val="200"/>
        </a:spcBef>
        <a:spcAft>
          <a:spcPct val="0"/>
        </a:spcAft>
        <a:buSzPct val="120000"/>
        <a:buFont typeface="Symbol" pitchFamily="18" charset="2"/>
        <a:buChar char="-"/>
        <a:defRPr sz="2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30250" indent="-182563" algn="l" rtl="0" eaLnBrk="0" fontAlgn="base" hangingPunct="0">
        <a:spcBef>
          <a:spcPts val="200"/>
        </a:spcBef>
        <a:spcAft>
          <a:spcPct val="0"/>
        </a:spcAft>
        <a:buFont typeface="Arial" pitchFamily="34" charset="0"/>
        <a:buChar char="•"/>
        <a:defRPr lang="en-US" sz="2000" dirty="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04888" indent="-273050" algn="l" rtl="0" eaLnBrk="0" fontAlgn="base" hangingPunct="0">
        <a:spcBef>
          <a:spcPts val="200"/>
        </a:spcBef>
        <a:spcAft>
          <a:spcPct val="0"/>
        </a:spcAft>
        <a:buFont typeface="Symbol" pitchFamily="18" charset="2"/>
        <a:buChar char="-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914400" indent="-22701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600" b="1">
          <a:solidFill>
            <a:schemeClr val="tx1"/>
          </a:solidFill>
          <a:latin typeface="Calibri" pitchFamily="34" charset="0"/>
          <a:cs typeface="Arial" pitchFamily="34" charset="0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300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457200"/>
            <a:ext cx="73152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192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53996" name="Text Box 12"/>
          <p:cNvSpPr txBox="1">
            <a:spLocks noChangeArrowheads="1"/>
          </p:cNvSpPr>
          <p:nvPr/>
        </p:nvSpPr>
        <p:spPr bwMode="auto">
          <a:xfrm>
            <a:off x="590550" y="6557963"/>
            <a:ext cx="1479550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+mn-lt"/>
                <a:cs typeface="+mn-cs"/>
              </a:rPr>
              <a:t>© 2011 ANSYS, Inc.</a:t>
            </a:r>
          </a:p>
        </p:txBody>
      </p:sp>
      <p:sp>
        <p:nvSpPr>
          <p:cNvPr id="553997" name="Text Box 13"/>
          <p:cNvSpPr txBox="1">
            <a:spLocks noChangeArrowheads="1"/>
          </p:cNvSpPr>
          <p:nvPr/>
        </p:nvSpPr>
        <p:spPr bwMode="auto">
          <a:xfrm>
            <a:off x="2070100" y="6557963"/>
            <a:ext cx="1008063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fld id="{F4674F3A-4F60-4857-91A6-E62E4CF56F4B}" type="datetime4">
              <a:rPr lang="en-US" sz="1000">
                <a:solidFill>
                  <a:prstClr val="black"/>
                </a:solidFill>
                <a:latin typeface="+mn-lt"/>
                <a:cs typeface="+mn-cs"/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t>December 10, 2015</a:t>
            </a:fld>
            <a:endParaRPr lang="en-US" sz="1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177800" y="6557963"/>
            <a:ext cx="2794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fld id="{F6C2C851-0A5A-4AD6-BB61-BC52B059D38B}" type="slidenum">
              <a:rPr lang="en-US" smtClean="0">
                <a:solidFill>
                  <a:prstClr val="black"/>
                </a:solidFill>
                <a:latin typeface="+mn-lt"/>
                <a:cs typeface="+mn-cs"/>
              </a:rPr>
              <a:pPr algn="l" fontAlgn="auto"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9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22250" indent="-2222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0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1pPr>
      <a:lvl2pPr marL="228600" indent="-2286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120000"/>
        <a:buFont typeface="Arial" pitchFamily="34" charset="0"/>
        <a:buChar char="•"/>
        <a:defRPr sz="28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2pPr>
      <a:lvl3pPr marL="457200" indent="-2286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Font typeface="Calibri" pitchFamily="34" charset="0"/>
        <a:buChar char="–"/>
        <a:defRPr sz="24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3pPr>
      <a:lvl4pPr marL="687388" indent="-225425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Font typeface="Arial" pitchFamily="34" charset="0"/>
        <a:buChar char="•"/>
        <a:defRPr sz="20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4pPr>
      <a:lvl5pPr marL="914400" indent="-22701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6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5pPr>
      <a:lvl6pPr marL="1138238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accent2"/>
              </a:solidFill>
              <a:latin typeface="+mn-lt"/>
              <a:cs typeface="+mn-cs"/>
            </a:endParaRPr>
          </a:p>
        </p:txBody>
      </p:sp>
      <p:sp>
        <p:nvSpPr>
          <p:cNvPr id="1027" name="Line 14"/>
          <p:cNvSpPr>
            <a:spLocks noChangeShapeType="1"/>
          </p:cNvSpPr>
          <p:nvPr/>
        </p:nvSpPr>
        <p:spPr bwMode="auto">
          <a:xfrm>
            <a:off x="0" y="6091238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pic>
        <p:nvPicPr>
          <p:cNvPr id="6150" name="Picture 20" descr="TUBS_CO_70vH_150dpi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Textfeld 7"/>
          <p:cNvSpPr txBox="1">
            <a:spLocks noChangeArrowheads="1"/>
          </p:cNvSpPr>
          <p:nvPr/>
        </p:nvSpPr>
        <p:spPr bwMode="auto">
          <a:xfrm>
            <a:off x="1820863" y="6140450"/>
            <a:ext cx="23590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00" smtClean="0">
                <a:cs typeface="+mn-cs"/>
              </a:rPr>
              <a:t>Technische Universität Braunschweig  –  Seite </a:t>
            </a:r>
            <a:fld id="{2846FC5F-B8E7-4F50-B832-23E88DB92B01}" type="slidenum">
              <a:rPr lang="de-DE" sz="800" smtClean="0"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de-DE" sz="800" smtClean="0"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800" smtClean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sydney.edu.au/engineering/aeromech/thermofluids/bluff.htm" TargetMode="Externa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sydney.edu.au/engineering/aeromech/thermofluids/bluff.htm" TargetMode="Externa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buNone/>
            </a:pP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Student : Malav M Soni</a:t>
            </a:r>
          </a:p>
          <a:p>
            <a:pPr algn="ctr">
              <a:buNone/>
            </a:pPr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Supervisor : Jun.Prof.Dr.Rinie Akkermans &amp; Dr. Thorsten Möller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Date 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12/11/2015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1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Investigation of two CFD validation test cases for turbulent mixing of different gaseous species (fuel and oxidizer) in typical laboratory flame configurations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00" y="1295400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Test of Turbulent Inlet Boundary Conditions (TIBC), </a:t>
            </a:r>
            <a:r>
              <a:rPr lang="en-US" sz="2400" dirty="0" smtClean="0">
                <a:solidFill>
                  <a:srgbClr val="FF0000"/>
                </a:solidFill>
              </a:rPr>
              <a:t>Mesh 4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2860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Test to check the appropriate TIBC</a:t>
            </a:r>
          </a:p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Turbulent kinetic energy (k) and length scale (LS) used</a:t>
            </a:r>
          </a:p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Round jet anomaly phenomenon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365760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1175" indent="-511175">
              <a:buFont typeface="Arial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Standard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ԑ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are used in combination with different TIBC`s</a:t>
            </a:r>
          </a:p>
          <a:p>
            <a:pPr marL="511175" indent="-511175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Propane mass fraction , velocity profiles compared with each other as well as with the experimental data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of Turbulence Inlet Boundary Condition (TIBC)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7772398" cy="30051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46661"/>
                <a:gridCol w="1332411"/>
                <a:gridCol w="2122656"/>
                <a:gridCol w="2170670"/>
              </a:tblGrid>
              <a:tr h="48083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Test Name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Turbulence Model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Turbulence</a:t>
                      </a:r>
                      <a:r>
                        <a:rPr lang="en-US" sz="16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Boundary Condition Fuel Inlet 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Turbulence</a:t>
                      </a:r>
                      <a:r>
                        <a:rPr lang="en-US" sz="16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Boundary Condition Air Inlet 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8F200"/>
                    </a:solidFill>
                  </a:tcPr>
                </a:tc>
              </a:tr>
              <a:tr h="47375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CSV_SST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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Fractional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Intensity &amp; Eddy Viscosity ratio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47375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CSV_KEpsilon</a:t>
                      </a:r>
                      <a:r>
                        <a:rPr lang="en-US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#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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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Fractional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Intensity &amp; Eddy Viscosity ratio</a:t>
                      </a:r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434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KLS_SST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LS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LS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434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KLS_KEpsilon</a:t>
                      </a:r>
                      <a:r>
                        <a:rPr lang="en-US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#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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LS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LS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486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Propane_Air_Inlet_</a:t>
                      </a:r>
                    </a:p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CSV**(PA CS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V SST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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Fractional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Intensity* &amp; Eddy Viscosity ratio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41148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 smtClean="0">
                <a:solidFill>
                  <a:srgbClr val="FF0000"/>
                </a:solidFill>
              </a:rPr>
              <a:t>Round Jet Anomaly </a:t>
            </a:r>
            <a:r>
              <a:rPr lang="en-US" dirty="0" smtClean="0"/>
              <a:t>: The standard k-ε model with the standard coefficients delivers the velocity field quite accurately in two-dimensional plane jet, but large errors occur for the axisymmetric jets. Specifically, the spreading rate of round jet is overestimated by 40% [Ref. Pope].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334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Reason </a:t>
            </a:r>
            <a:r>
              <a:rPr lang="en-US" dirty="0" smtClean="0"/>
              <a:t>: Modeling of dissipation (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) equation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Curved Right Arrow 8"/>
          <p:cNvSpPr/>
          <p:nvPr/>
        </p:nvSpPr>
        <p:spPr>
          <a:xfrm>
            <a:off x="0" y="2362200"/>
            <a:ext cx="685800" cy="2057400"/>
          </a:xfrm>
          <a:prstGeom prst="curvedRightArrow">
            <a:avLst>
              <a:gd name="adj1" fmla="val 25000"/>
              <a:gd name="adj2" fmla="val 45531"/>
              <a:gd name="adj3" fmla="val 31618"/>
            </a:avLst>
          </a:prstGeom>
          <a:solidFill>
            <a:srgbClr val="0000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>
            <a:off x="152400" y="3124200"/>
            <a:ext cx="533400" cy="1295400"/>
          </a:xfrm>
          <a:prstGeom prst="curvedRightArrow">
            <a:avLst/>
          </a:prstGeom>
          <a:solidFill>
            <a:srgbClr val="0000FF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TIBC – Results comparison</a:t>
            </a:r>
            <a:endParaRPr lang="en-US" dirty="0"/>
          </a:p>
        </p:txBody>
      </p:sp>
      <p:pic>
        <p:nvPicPr>
          <p:cNvPr id="4" name="Content Placeholder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6480" y="2133600"/>
            <a:ext cx="3017520" cy="3657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329" y="2133600"/>
            <a:ext cx="3017520" cy="3657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" y="2133600"/>
            <a:ext cx="3017520" cy="3657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 bwMode="auto">
          <a:xfrm>
            <a:off x="3657600" y="1295400"/>
            <a:ext cx="1752600" cy="369332"/>
          </a:xfrm>
          <a:prstGeom prst="rect">
            <a:avLst/>
          </a:prstGeom>
          <a:solidFill>
            <a:srgbClr val="FFFFCC"/>
          </a:solidFill>
          <a:ln w="28575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ANSYS CFX 16.1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1143000"/>
            <a:ext cx="177641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TIBC – Results comparison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299" y="1524000"/>
            <a:ext cx="3621024" cy="43891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621024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 bwMode="auto">
          <a:xfrm>
            <a:off x="3733800" y="990600"/>
            <a:ext cx="1752600" cy="369332"/>
          </a:xfrm>
          <a:prstGeom prst="rect">
            <a:avLst/>
          </a:prstGeom>
          <a:solidFill>
            <a:srgbClr val="FFFFCC"/>
          </a:solidFill>
          <a:ln w="28575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ANSYS CFX 16.1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914400"/>
            <a:ext cx="1781175" cy="523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cxnSp>
        <p:nvCxnSpPr>
          <p:cNvPr id="10" name="Straight Connector 9"/>
          <p:cNvCxnSpPr>
            <a:endCxn id="6" idx="1"/>
          </p:cNvCxnSpPr>
          <p:nvPr/>
        </p:nvCxnSpPr>
        <p:spPr>
          <a:xfrm flipV="1">
            <a:off x="6553200" y="1176338"/>
            <a:ext cx="457200" cy="576262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TIBC – Results</a:t>
            </a:r>
            <a:endParaRPr lang="en-US" dirty="0"/>
          </a:p>
        </p:txBody>
      </p:sp>
      <p:pic>
        <p:nvPicPr>
          <p:cNvPr id="5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914400"/>
            <a:ext cx="68580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200400"/>
            <a:ext cx="6858000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5257800" y="1066800"/>
            <a:ext cx="1371600" cy="369332"/>
          </a:xfrm>
          <a:prstGeom prst="rect">
            <a:avLst/>
          </a:prstGeom>
          <a:solidFill>
            <a:srgbClr val="F2F8A0"/>
          </a:solidFill>
          <a:ln w="127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PA CSV SST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2954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Model Error Study, </a:t>
            </a:r>
            <a:r>
              <a:rPr lang="en-US" sz="2400" b="1" dirty="0" smtClean="0">
                <a:solidFill>
                  <a:srgbClr val="FF0000"/>
                </a:solidFill>
              </a:rPr>
              <a:t>Mesh 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209800"/>
            <a:ext cx="655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this study the following turbulent models are used :</a:t>
            </a: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</a:t>
            </a: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modified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KEpsilonmod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)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ea typeface="Gulim"/>
              <a:cs typeface="Times New Roman" pitchFamily="18" charset="0"/>
            </a:endParaRP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BSL RSM (Base line 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reynolds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stress model)</a:t>
            </a: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EARSM (Explicit algebraic 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reynolds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number)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42672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Resulting profiles for the propane mass fraction and velocities are compared with the other turbulence models and the experimental data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 - Results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95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 bwMode="auto">
          <a:xfrm>
            <a:off x="3352800" y="1143000"/>
            <a:ext cx="2362200" cy="400110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prstClr val="black"/>
                </a:solidFill>
              </a:rPr>
              <a:t>ANSYS CFX 16.1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42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6480" y="21336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1066800"/>
            <a:ext cx="177641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Error- Results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600200"/>
            <a:ext cx="3369424" cy="42117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600200"/>
            <a:ext cx="3369424" cy="4211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 bwMode="auto">
          <a:xfrm>
            <a:off x="3352800" y="990600"/>
            <a:ext cx="2362200" cy="400110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prstClr val="black"/>
                </a:solidFill>
              </a:rPr>
              <a:t>ANSYS CFX 16.1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1447800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Solver Comparison between </a:t>
            </a:r>
            <a:r>
              <a:rPr lang="en-US" sz="2000" dirty="0" smtClean="0">
                <a:solidFill>
                  <a:srgbClr val="FF0000"/>
                </a:solidFill>
              </a:rPr>
              <a:t>ANSYS CFX 16.1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FF0000"/>
                </a:solidFill>
              </a:rPr>
              <a:t>ANSYS Fluent 17.0</a:t>
            </a:r>
            <a:r>
              <a:rPr lang="en-US" sz="2000" dirty="0" smtClean="0"/>
              <a:t>,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Mesh 4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2886670"/>
            <a:ext cx="579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Wingdings" pitchFamily="2" charset="2"/>
              <a:buChar char="§"/>
            </a:pPr>
            <a:r>
              <a:rPr lang="en-US" dirty="0" smtClean="0"/>
              <a:t>The following two  turbulence models are used for the solver comparison </a:t>
            </a:r>
          </a:p>
          <a:p>
            <a:pPr marL="349250" indent="-349250"/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</a:t>
            </a: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2057400" y="1143000"/>
            <a:ext cx="4572000" cy="646331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ANSYS CFX 16.1 and ANSYS Fluent 17.0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  <a:sym typeface="Symbol"/>
              </a:rPr>
              <a:t>ω</a:t>
            </a: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SST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3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133600"/>
            <a:ext cx="3017520" cy="3657600"/>
          </a:xfr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9007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8013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1143000"/>
            <a:ext cx="177641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Content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7924800" cy="4953000"/>
          </a:xfrm>
        </p:spPr>
        <p:txBody>
          <a:bodyPr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Objective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Turbulence and its theory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Part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 (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Sandia National Laboratory Propane Jet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Experimental Data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Computational Domain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Quality Criteria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 marL="457200" indent="-457200">
              <a:spcBef>
                <a:spcPts val="600"/>
              </a:spcBef>
              <a:buNone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4.	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Part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II (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Sydney Bluff Body Jet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Experimental Data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Computational Domain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Quality Criteria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spcBef>
                <a:spcPts val="600"/>
              </a:spcBef>
              <a:buAutoNum type="arabicPeriod" startAt="5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Summary</a:t>
            </a:r>
          </a:p>
          <a:p>
            <a:pPr>
              <a:spcBef>
                <a:spcPts val="600"/>
              </a:spcBef>
              <a:buAutoNum type="arabicPeriod" startAt="5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Experimental References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733425">
              <a:spcBef>
                <a:spcPts val="600"/>
              </a:spcBef>
              <a:buNone/>
              <a:defRPr/>
            </a:pPr>
            <a:endParaRPr lang="en-US" sz="1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 bwMode="auto">
          <a:xfrm>
            <a:off x="1447800" y="990600"/>
            <a:ext cx="4800600" cy="646331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ANSYS CFX 16.1 and ANSYS Fluent 17.0,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  <a:sym typeface="Symbol"/>
              </a:rPr>
              <a:t>ω</a:t>
            </a: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SST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5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1905000"/>
            <a:ext cx="3840480" cy="3840480"/>
          </a:xfr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600" y="1905000"/>
            <a:ext cx="3840480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914400"/>
            <a:ext cx="2011680" cy="896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15312" cy="4735512"/>
          </a:xfrm>
        </p:spPr>
        <p:txBody>
          <a:bodyPr/>
          <a:lstStyle/>
          <a:p>
            <a:r>
              <a:rPr lang="en-US" sz="1800" dirty="0" smtClean="0"/>
              <a:t>In this test case the investigation of the turbulent mixing of species in the recirculation zone behind the bluff body was carried out with </a:t>
            </a:r>
            <a:r>
              <a:rPr lang="en-US" sz="1800" dirty="0" smtClean="0">
                <a:solidFill>
                  <a:srgbClr val="FF0000"/>
                </a:solidFill>
              </a:rPr>
              <a:t>isothermal</a:t>
            </a:r>
            <a:r>
              <a:rPr lang="en-US" sz="1800" dirty="0" smtClean="0"/>
              <a:t> and </a:t>
            </a:r>
            <a:r>
              <a:rPr lang="en-US" sz="1800" dirty="0" smtClean="0">
                <a:solidFill>
                  <a:srgbClr val="FF0000"/>
                </a:solidFill>
              </a:rPr>
              <a:t>steady state </a:t>
            </a:r>
            <a:r>
              <a:rPr lang="en-US" sz="1800" dirty="0" smtClean="0"/>
              <a:t>flow conditions</a:t>
            </a:r>
            <a:endParaRPr lang="en-US" sz="1800" dirty="0" smtClean="0">
              <a:solidFill>
                <a:srgbClr val="0000FF"/>
              </a:solidFill>
            </a:endParaRPr>
          </a:p>
          <a:p>
            <a:r>
              <a:rPr lang="en-US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sz="1800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ω</a:t>
            </a:r>
            <a:r>
              <a:rPr lang="en-US" sz="1800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SST </a:t>
            </a:r>
            <a:r>
              <a:rPr lang="en-US" sz="1800" dirty="0" smtClean="0"/>
              <a:t>model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would be the recommended turbulence model. Both </a:t>
            </a:r>
            <a:r>
              <a:rPr lang="en-US" sz="1800" b="1" dirty="0" smtClean="0">
                <a:solidFill>
                  <a:srgbClr val="0000FF"/>
                </a:solidFill>
              </a:rPr>
              <a:t>k-</a:t>
            </a:r>
            <a:r>
              <a:rPr lang="en-US" sz="1800" b="1" dirty="0" smtClean="0">
                <a:solidFill>
                  <a:srgbClr val="0000FF"/>
                </a:solidFill>
                <a:sym typeface="Symbol"/>
              </a:rPr>
              <a:t></a:t>
            </a:r>
            <a:r>
              <a:rPr lang="en-US" sz="18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1800" dirty="0" smtClean="0"/>
              <a:t>models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give almost the same level of accuracy in this investigation, but with more difficulties in obtaining a converged solution</a:t>
            </a:r>
          </a:p>
          <a:p>
            <a:r>
              <a:rPr lang="en-US" sz="1800" dirty="0" smtClean="0"/>
              <a:t>Differences observed in the axial velocity profiles is due to the </a:t>
            </a:r>
            <a:r>
              <a:rPr lang="en-US" sz="1800" dirty="0" smtClean="0">
                <a:solidFill>
                  <a:srgbClr val="0000FF"/>
                </a:solidFill>
              </a:rPr>
              <a:t>simplifying assumptions</a:t>
            </a:r>
            <a:r>
              <a:rPr lang="en-US" sz="1800" dirty="0" smtClean="0">
                <a:solidFill>
                  <a:srgbClr val="92D050"/>
                </a:solidFill>
              </a:rPr>
              <a:t> </a:t>
            </a:r>
            <a:r>
              <a:rPr lang="en-US" sz="1800" dirty="0" smtClean="0"/>
              <a:t>made in the RANS turbulence models and also due to the </a:t>
            </a:r>
            <a:r>
              <a:rPr lang="en-US" sz="1800" dirty="0" smtClean="0">
                <a:solidFill>
                  <a:srgbClr val="0000FF"/>
                </a:solidFill>
              </a:rPr>
              <a:t>round jet anomaly</a:t>
            </a:r>
          </a:p>
          <a:p>
            <a:r>
              <a:rPr lang="en-US" sz="1800" dirty="0" smtClean="0"/>
              <a:t>Modification in the model constants is not suggested</a:t>
            </a:r>
          </a:p>
          <a:p>
            <a:pPr lvl="3">
              <a:buFont typeface="Wingdings" pitchFamily="2" charset="2"/>
              <a:buChar char="Ø"/>
            </a:pPr>
            <a:r>
              <a:rPr lang="en-US" sz="1800" dirty="0" smtClean="0">
                <a:sym typeface="Wingdings" panose="05000000000000000000" pitchFamily="2" charset="2"/>
              </a:rPr>
              <a:t>	</a:t>
            </a:r>
            <a:r>
              <a:rPr lang="en-US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improves</a:t>
            </a:r>
            <a:r>
              <a:rPr lang="en-US" sz="1800" dirty="0" smtClean="0">
                <a:sym typeface="Wingdings" panose="05000000000000000000" pitchFamily="2" charset="2"/>
              </a:rPr>
              <a:t> comparison of velocity profiles </a:t>
            </a:r>
          </a:p>
          <a:p>
            <a:pPr lvl="3">
              <a:buFont typeface="Wingdings" pitchFamily="2" charset="2"/>
              <a:buChar char="Ø"/>
            </a:pPr>
            <a:r>
              <a:rPr lang="en-US" sz="1800" dirty="0" smtClean="0">
                <a:sym typeface="Wingdings" panose="05000000000000000000" pitchFamily="2" charset="2"/>
              </a:rPr>
              <a:t>	but at the price of </a:t>
            </a:r>
            <a:r>
              <a:rPr lang="en-US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deteriorated</a:t>
            </a:r>
            <a:r>
              <a:rPr lang="en-US" sz="1800" dirty="0" smtClean="0">
                <a:sym typeface="Wingdings" panose="05000000000000000000" pitchFamily="2" charset="2"/>
              </a:rPr>
              <a:t> Propane mass fraction profiles</a:t>
            </a:r>
            <a:endParaRPr lang="en-US" sz="1800" dirty="0" smtClean="0"/>
          </a:p>
          <a:p>
            <a:r>
              <a:rPr lang="en-US" sz="1800" dirty="0" smtClean="0"/>
              <a:t>If </a:t>
            </a:r>
            <a:r>
              <a:rPr lang="en-US" sz="1800" dirty="0" smtClean="0"/>
              <a:t>desired, </a:t>
            </a:r>
            <a:r>
              <a:rPr lang="en-US" sz="1800" dirty="0" smtClean="0">
                <a:solidFill>
                  <a:srgbClr val="FF0000"/>
                </a:solidFill>
              </a:rPr>
              <a:t>higher accuracy </a:t>
            </a:r>
            <a:r>
              <a:rPr lang="en-US" sz="1800" dirty="0" smtClean="0"/>
              <a:t>results can be obtained with e.g. Large Eddy Simulation (LES) or hybrid models, but at much higher computational costs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Content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7924800" cy="4953000"/>
          </a:xfrm>
        </p:spPr>
        <p:txBody>
          <a:bodyPr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Turbulence and its theory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Part</a:t>
            </a: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I (Sandia National Laboratory Propane Jet)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Experimental Data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Computational Domain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Quality Criteria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 marL="457200" indent="-457200">
              <a:spcBef>
                <a:spcPts val="600"/>
              </a:spcBef>
              <a:buNone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4.	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Part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II (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Sydney Bluff Body Jet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Experimental Data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Computational Domain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Quality Criteria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/>
            <a:r>
              <a:rPr lang="en-US" sz="2400" dirty="0" smtClean="0">
                <a:solidFill>
                  <a:srgbClr val="FF0000"/>
                </a:solidFill>
              </a:rPr>
              <a:t>4.	Part </a:t>
            </a:r>
            <a:r>
              <a:rPr lang="en-US" sz="2400" dirty="0" smtClean="0">
                <a:solidFill>
                  <a:srgbClr val="FF0000"/>
                </a:solidFill>
              </a:rPr>
              <a:t>II - </a:t>
            </a:r>
            <a:r>
              <a:rPr lang="en-US" sz="2400" dirty="0" smtClean="0"/>
              <a:t>Sydney Bluff Body Jet</a:t>
            </a:r>
            <a:endParaRPr lang="en-US" sz="2400" dirty="0"/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066800"/>
            <a:ext cx="7008187" cy="473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22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8065" y="1190453"/>
            <a:ext cx="3981450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 bwMode="auto">
          <a:xfrm>
            <a:off x="571331" y="5317367"/>
            <a:ext cx="3962400" cy="6463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Fig (a) Sydney bluff body burner placed in the wind tunnel 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331" y="1190453"/>
            <a:ext cx="3813175" cy="411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 bwMode="auto">
          <a:xfrm>
            <a:off x="4737294" y="5317367"/>
            <a:ext cx="3962400" cy="6463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Fig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(b)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2D axis-symmetric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experimental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setup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77000" y="2057400"/>
            <a:ext cx="381000" cy="152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5562600" y="3200400"/>
            <a:ext cx="1524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2484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1.5D</a:t>
            </a:r>
            <a:r>
              <a:rPr lang="en-US" b="1" baseline="-25000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b</a:t>
            </a:r>
            <a:endParaRPr lang="en-US" b="1" dirty="0" smtClean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5099566" y="30538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6.08D</a:t>
            </a:r>
            <a:r>
              <a:rPr lang="en-US" b="1" baseline="-25000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b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sz="1800" dirty="0" smtClean="0"/>
              <a:t>Experiment has been performed in two parts</a:t>
            </a:r>
          </a:p>
          <a:p>
            <a:pPr marL="485775" lvl="3" indent="-285750"/>
            <a:r>
              <a:rPr lang="en-US" dirty="0" smtClean="0">
                <a:solidFill>
                  <a:srgbClr val="0000FF"/>
                </a:solidFill>
              </a:rPr>
              <a:t>Constant density flow </a:t>
            </a:r>
            <a:r>
              <a:rPr lang="en-US" dirty="0" smtClean="0"/>
              <a:t>: Velocity profiles were measured</a:t>
            </a:r>
          </a:p>
          <a:p>
            <a:pPr marL="485775" lvl="3" indent="-285750"/>
            <a:r>
              <a:rPr lang="en-US" dirty="0" smtClean="0">
                <a:solidFill>
                  <a:srgbClr val="0000FF"/>
                </a:solidFill>
              </a:rPr>
              <a:t>Variable density flow </a:t>
            </a:r>
            <a:r>
              <a:rPr lang="en-US" dirty="0" smtClean="0"/>
              <a:t>: Mixture fraction profiles were measured</a:t>
            </a:r>
          </a:p>
          <a:p>
            <a:pPr marL="285750" lvl="3" indent="-285750">
              <a:buClrTx/>
              <a:buFontTx/>
              <a:buChar char="•"/>
            </a:pPr>
            <a:r>
              <a:rPr lang="en-US" sz="1800" dirty="0" smtClean="0"/>
              <a:t>Air velocity in co-flow is 20 [m s</a:t>
            </a:r>
            <a:r>
              <a:rPr lang="en-US" sz="1800" baseline="30000" dirty="0" smtClean="0"/>
              <a:t>-1 </a:t>
            </a:r>
            <a:r>
              <a:rPr lang="en-US" sz="1800" dirty="0" smtClean="0"/>
              <a:t>] in all cases</a:t>
            </a:r>
          </a:p>
          <a:p>
            <a:pPr marL="285750" indent="-285750"/>
            <a:r>
              <a:rPr lang="en-US" sz="1800" dirty="0" smtClean="0"/>
              <a:t>For fuel different velocities are being considered for different fuels</a:t>
            </a:r>
            <a:r>
              <a:rPr lang="en-US" dirty="0" smtClean="0"/>
              <a:t>: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dirty="0" smtClean="0"/>
              <a:t>Air	: 61 [m s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dirty="0" smtClean="0"/>
              <a:t>CNG 	: 50, 85, 143 [m s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dirty="0" smtClean="0"/>
              <a:t>Ethylene	: 50, 63, 80 [m s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dirty="0" smtClean="0"/>
              <a:t>LPG	: 50, 70 [m s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  <a:endParaRPr lang="en-US" sz="2400" dirty="0" smtClean="0"/>
          </a:p>
          <a:p>
            <a:pPr marL="285750" indent="-285750"/>
            <a:r>
              <a:rPr lang="en-US" dirty="0" smtClean="0"/>
              <a:t>Temperature        </a:t>
            </a:r>
            <a:r>
              <a:rPr lang="en-US" b="1" dirty="0" smtClean="0">
                <a:solidFill>
                  <a:srgbClr val="FF0000"/>
                </a:solidFill>
              </a:rPr>
              <a:t>T</a:t>
            </a:r>
            <a:r>
              <a:rPr lang="en-US" b="1" baseline="-25000" dirty="0" smtClean="0">
                <a:solidFill>
                  <a:srgbClr val="FF0000"/>
                </a:solidFill>
              </a:rPr>
              <a:t>inlet </a:t>
            </a:r>
            <a:r>
              <a:rPr lang="en-US" dirty="0" smtClean="0"/>
              <a:t>: 298 [k]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4572000"/>
            <a:ext cx="7974259" cy="1237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Domain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295400"/>
            <a:ext cx="6629400" cy="4072383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 type="none"/>
            <a:tailEnd/>
          </a:ln>
        </p:spPr>
      </p:pic>
      <p:sp>
        <p:nvSpPr>
          <p:cNvPr id="5" name="TextBox 4"/>
          <p:cNvSpPr txBox="1"/>
          <p:nvPr/>
        </p:nvSpPr>
        <p:spPr bwMode="auto">
          <a:xfrm>
            <a:off x="457200" y="4267200"/>
            <a:ext cx="12954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Fuel inlet</a:t>
            </a:r>
          </a:p>
        </p:txBody>
      </p:sp>
      <p:cxnSp>
        <p:nvCxnSpPr>
          <p:cNvPr id="6" name="Straight Connector 5"/>
          <p:cNvCxnSpPr>
            <a:endCxn id="5" idx="0"/>
          </p:cNvCxnSpPr>
          <p:nvPr/>
        </p:nvCxnSpPr>
        <p:spPr bwMode="auto">
          <a:xfrm flipH="1">
            <a:off x="1104900" y="3581400"/>
            <a:ext cx="495300" cy="685800"/>
          </a:xfrm>
          <a:prstGeom prst="line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 bwMode="auto">
          <a:xfrm>
            <a:off x="1390650" y="1409700"/>
            <a:ext cx="14478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Co-flow inlet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114550" y="1779032"/>
            <a:ext cx="209550" cy="659368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 bwMode="auto">
          <a:xfrm>
            <a:off x="7467600" y="3094418"/>
            <a:ext cx="1143000" cy="646331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Pressure Outlet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352800" y="4876800"/>
            <a:ext cx="2514600" cy="646331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Front and bottom Symmetry 1 &amp; 2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 bwMode="auto">
          <a:xfrm flipH="1" flipV="1">
            <a:off x="4267200" y="3810000"/>
            <a:ext cx="342900" cy="1066800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V="1">
            <a:off x="4610100" y="4114800"/>
            <a:ext cx="495300" cy="762000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 bwMode="auto">
          <a:xfrm>
            <a:off x="4781550" y="1409700"/>
            <a:ext cx="1543050" cy="646331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Top and back Wall 1 &amp; 2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 bwMode="auto">
          <a:xfrm flipH="1">
            <a:off x="5219701" y="2056031"/>
            <a:ext cx="333374" cy="446901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3" idx="2"/>
          </p:cNvCxnSpPr>
          <p:nvPr/>
        </p:nvCxnSpPr>
        <p:spPr bwMode="auto">
          <a:xfrm>
            <a:off x="5553075" y="2056031"/>
            <a:ext cx="238125" cy="446901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7086600" y="3463750"/>
            <a:ext cx="381000" cy="117650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Domain &amp; Meshes</a:t>
            </a:r>
            <a:endParaRPr lang="en-US" dirty="0"/>
          </a:p>
        </p:txBody>
      </p:sp>
      <p:graphicFrame>
        <p:nvGraphicFramePr>
          <p:cNvPr id="4" name="Group 41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458702112"/>
              </p:ext>
            </p:extLst>
          </p:nvPr>
        </p:nvGraphicFramePr>
        <p:xfrm>
          <a:off x="457200" y="1066800"/>
          <a:ext cx="7010400" cy="1859280"/>
        </p:xfrm>
        <a:graphic>
          <a:graphicData uri="http://schemas.openxmlformats.org/drawingml/2006/table">
            <a:tbl>
              <a:tblPr/>
              <a:tblGrid>
                <a:gridCol w="2200620"/>
                <a:gridCol w="1462583"/>
                <a:gridCol w="1643849"/>
                <a:gridCol w="1703348"/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Mesh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Mesh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Mesh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200"/>
                    </a:solidFill>
                  </a:tcPr>
                </a:tc>
              </a:tr>
              <a:tr h="34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Elements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445779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3649862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12367909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Nodes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477248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3773055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12648672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Max. Aspect Ratio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Min. Grid Angle</a:t>
                      </a:r>
                      <a:endParaRPr kumimoji="0" lang="en-US" sz="18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44.19°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40.95°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Content Placeholder 3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581400"/>
            <a:ext cx="2971800" cy="2209800"/>
          </a:xfr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984" r="7237" b="6453"/>
          <a:stretch/>
        </p:blipFill>
        <p:spPr>
          <a:xfrm rot="19315049">
            <a:off x="6970939" y="2868425"/>
            <a:ext cx="1823234" cy="12425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7457118" y="3710472"/>
            <a:ext cx="381000" cy="533400"/>
          </a:xfrm>
          <a:prstGeom prst="rect">
            <a:avLst/>
          </a:prstGeom>
          <a:noFill/>
          <a:ln w="15875" cap="sq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b="1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8" name="Content Placeholder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3581400"/>
            <a:ext cx="28194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7200" y="3581400"/>
            <a:ext cx="990600" cy="369332"/>
          </a:xfrm>
          <a:prstGeom prst="rect">
            <a:avLst/>
          </a:prstGeom>
          <a:solidFill>
            <a:srgbClr val="FFFF99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3581400"/>
            <a:ext cx="990600" cy="369332"/>
          </a:xfrm>
          <a:prstGeom prst="rect">
            <a:avLst/>
          </a:prstGeom>
          <a:solidFill>
            <a:srgbClr val="FFFF99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3</a:t>
            </a:r>
            <a:endParaRPr 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1447800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Solver Comparison between </a:t>
            </a:r>
            <a:r>
              <a:rPr lang="en-US" sz="2000" dirty="0" smtClean="0">
                <a:solidFill>
                  <a:srgbClr val="FF0000"/>
                </a:solidFill>
              </a:rPr>
              <a:t>ANSYS CFX 16.1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FF0000"/>
                </a:solidFill>
              </a:rPr>
              <a:t>ANSYS Fluent 17.0, </a:t>
            </a:r>
            <a:r>
              <a:rPr lang="en-US" sz="2000" dirty="0" smtClean="0">
                <a:solidFill>
                  <a:srgbClr val="0000FF"/>
                </a:solidFill>
              </a:rPr>
              <a:t>Mesh 2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2438400"/>
            <a:ext cx="5791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Wingdings" pitchFamily="2" charset="2"/>
              <a:buChar char="§"/>
            </a:pPr>
            <a:r>
              <a:rPr lang="en-US" dirty="0" smtClean="0"/>
              <a:t>The following turbulence models are used for the solver comparison </a:t>
            </a:r>
          </a:p>
          <a:p>
            <a:pPr marL="349250" indent="-349250"/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lvl="1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</a:t>
            </a:r>
          </a:p>
          <a:p>
            <a:pPr marL="806450" lvl="1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standard 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ea typeface="Gulim"/>
              <a:cs typeface="Times New Roman" pitchFamily="18" charset="0"/>
            </a:endParaRPr>
          </a:p>
          <a:p>
            <a:pPr marL="806450" lvl="2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sym typeface="Symbol"/>
              </a:rPr>
              <a:t>realizable </a:t>
            </a:r>
            <a:r>
              <a:rPr lang="en-US" dirty="0" smtClean="0">
                <a:solidFill>
                  <a:srgbClr val="0000FF"/>
                </a:solidFill>
              </a:rPr>
              <a:t>k-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</a:t>
            </a:r>
          </a:p>
          <a:p>
            <a:pPr marL="806450" lvl="2" indent="-349250">
              <a:buFont typeface="Wingdings" pitchFamily="2" charset="2"/>
              <a:buChar char="§"/>
            </a:pPr>
            <a:endParaRPr lang="en-US" dirty="0" smtClean="0">
              <a:solidFill>
                <a:srgbClr val="0000FF"/>
              </a:solidFill>
              <a:sym typeface="Symbol"/>
            </a:endParaRPr>
          </a:p>
          <a:p>
            <a:pPr marL="349250" lvl="1" indent="-349250">
              <a:buFont typeface="Wingdings" pitchFamily="2" charset="2"/>
              <a:buChar char="§"/>
            </a:pPr>
            <a:r>
              <a:rPr lang="en-US" dirty="0" smtClean="0"/>
              <a:t>The results shown here are computed with fuel </a:t>
            </a:r>
            <a:r>
              <a:rPr lang="en-US" dirty="0" smtClean="0">
                <a:solidFill>
                  <a:srgbClr val="0000FF"/>
                </a:solidFill>
              </a:rPr>
              <a:t>CNG </a:t>
            </a:r>
            <a:r>
              <a:rPr lang="en-US" dirty="0" smtClean="0"/>
              <a:t>with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Jet velocity </a:t>
            </a:r>
            <a:r>
              <a:rPr lang="en-US" dirty="0" smtClean="0">
                <a:solidFill>
                  <a:srgbClr val="0000FF"/>
                </a:solidFill>
              </a:rPr>
              <a:t>50 m/s, </a:t>
            </a:r>
            <a:r>
              <a:rPr lang="en-US" dirty="0" smtClean="0"/>
              <a:t>with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standard 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ea typeface="Gulim"/>
                <a:cs typeface="Times New Roman" pitchFamily="18" charset="0"/>
              </a:rPr>
              <a:t>and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realizable </a:t>
            </a:r>
            <a:r>
              <a:rPr lang="en-US" dirty="0" smtClean="0">
                <a:solidFill>
                  <a:srgbClr val="0000FF"/>
                </a:solidFill>
              </a:rPr>
              <a:t>k-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 </a:t>
            </a:r>
            <a:r>
              <a:rPr lang="en-US" dirty="0" smtClean="0">
                <a:sym typeface="Symbol"/>
              </a:rPr>
              <a:t>model</a:t>
            </a:r>
            <a:endParaRPr lang="en-US" dirty="0" smtClean="0">
              <a:solidFill>
                <a:srgbClr val="0000FF"/>
              </a:solidFill>
              <a:sym typeface="Symbol"/>
            </a:endParaRPr>
          </a:p>
          <a:p>
            <a:pPr marL="349250" lvl="1" indent="-349250">
              <a:buFont typeface="Wingdings" pitchFamily="2" charset="2"/>
              <a:buChar char="§"/>
            </a:pPr>
            <a:endParaRPr lang="en-US" dirty="0" smtClean="0">
              <a:solidFill>
                <a:srgbClr val="0000FF"/>
              </a:solidFill>
              <a:latin typeface="Times New Roman" pitchFamily="18" charset="0"/>
              <a:ea typeface="Gulim"/>
              <a:cs typeface="Times New Roman" pitchFamily="18" charset="0"/>
            </a:endParaRPr>
          </a:p>
          <a:p>
            <a:pPr marL="349250" lvl="1" indent="-349250">
              <a:buFont typeface="Wingdings" pitchFamily="2" charset="2"/>
              <a:buChar char="§"/>
            </a:pP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9250" lvl="1" indent="-349250">
              <a:buFont typeface="Wingdings" pitchFamily="2" charset="2"/>
              <a:buChar char="§"/>
            </a:pPr>
            <a:endParaRPr lang="en-US" dirty="0" smtClean="0">
              <a:solidFill>
                <a:srgbClr val="0000FF"/>
              </a:solidFill>
              <a:sym typeface="Symbol"/>
            </a:endParaRPr>
          </a:p>
          <a:p>
            <a:pPr marL="349250" indent="-349250"/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1336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797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94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1866900" y="1190655"/>
            <a:ext cx="5410200" cy="707886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ANSYS CFX 16.1 and ANSYS Fluent 17.0, </a:t>
            </a:r>
            <a:endParaRPr lang="en-US" sz="2000" b="1" dirty="0" smtClean="0"/>
          </a:p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CNG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7943850" cy="4800600"/>
          </a:xfrm>
        </p:spPr>
        <p:txBody>
          <a:bodyPr/>
          <a:lstStyle/>
          <a:p>
            <a:pPr lvl="3"/>
            <a:r>
              <a:rPr lang="en-US" sz="1800" dirty="0" smtClean="0"/>
              <a:t>To study and investigate  the flow structure and the turbulent mixing behind the bluff body, in the absence of complex combustion chemistry and heat release i.e. isothermal, with different RANS models</a:t>
            </a:r>
          </a:p>
          <a:p>
            <a:pPr lvl="3"/>
            <a:r>
              <a:rPr lang="en-US" sz="1800" dirty="0" smtClean="0">
                <a:solidFill>
                  <a:srgbClr val="FF0000"/>
                </a:solidFill>
              </a:rPr>
              <a:t>ANSYS CFX 16.1 </a:t>
            </a:r>
            <a:r>
              <a:rPr lang="en-US" sz="1800" dirty="0" smtClean="0"/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ANSYS Fluent 17.0</a:t>
            </a:r>
          </a:p>
          <a:p>
            <a:pPr lvl="3">
              <a:buNone/>
            </a:pPr>
            <a:endParaRPr lang="en-US" sz="1800" dirty="0" smtClean="0"/>
          </a:p>
          <a:p>
            <a:pPr marL="179388" lvl="3">
              <a:buFont typeface="Arial" pitchFamily="34" charset="0"/>
              <a:buChar char="•"/>
            </a:pPr>
            <a:r>
              <a:rPr lang="en-US" sz="1800" dirty="0" smtClean="0"/>
              <a:t>This study is divided in to parts:</a:t>
            </a:r>
          </a:p>
          <a:p>
            <a:pPr marL="179388" lvl="3">
              <a:buFont typeface="Arial" pitchFamily="34" charset="0"/>
              <a:buChar char="•"/>
            </a:pPr>
            <a:endParaRPr lang="en-US" sz="1800" dirty="0" smtClean="0"/>
          </a:p>
          <a:p>
            <a:pPr marL="573088" lvl="4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FF"/>
                </a:solidFill>
              </a:rPr>
              <a:t>Part I</a:t>
            </a:r>
            <a:r>
              <a:rPr lang="en-US" sz="1800" dirty="0" smtClean="0"/>
              <a:t> : Investigation of the Sandia National Laboratory Propane Jet 	      (</a:t>
            </a:r>
            <a:r>
              <a:rPr lang="en-US" sz="1800" dirty="0" smtClean="0">
                <a:solidFill>
                  <a:srgbClr val="FF0000"/>
                </a:solidFill>
              </a:rPr>
              <a:t>quasi-2d</a:t>
            </a:r>
            <a:r>
              <a:rPr lang="en-US" sz="1800" dirty="0" smtClean="0"/>
              <a:t>)</a:t>
            </a:r>
          </a:p>
          <a:p>
            <a:pPr marL="573088" lvl="4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FF"/>
                </a:solidFill>
              </a:rPr>
              <a:t>Part II </a:t>
            </a:r>
            <a:r>
              <a:rPr lang="en-US" sz="1800" dirty="0" smtClean="0"/>
              <a:t>: Investigation of Sydney Bluff Body Jet Flame (</a:t>
            </a:r>
            <a:r>
              <a:rPr lang="en-US" sz="1800" dirty="0" smtClean="0">
                <a:solidFill>
                  <a:srgbClr val="FF0000"/>
                </a:solidFill>
              </a:rPr>
              <a:t>full 3d</a:t>
            </a:r>
            <a:r>
              <a:rPr lang="en-US" sz="1800" dirty="0" smtClean="0"/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52600" y="762000"/>
            <a:ext cx="68580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90800"/>
            <a:ext cx="6858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419600"/>
            <a:ext cx="6858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2667000" y="761999"/>
            <a:ext cx="4482737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CFX, K-, CNG, jet velocity = 50 [m s</a:t>
            </a:r>
            <a:r>
              <a:rPr lang="en-US" b="1" baseline="30000" dirty="0" smtClean="0">
                <a:latin typeface="Calibri" pitchFamily="34" charset="0"/>
                <a:cs typeface="Calibri" pitchFamily="34" charset="0"/>
                <a:sym typeface="Symbol"/>
              </a:rPr>
              <a:t>-1</a:t>
            </a:r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] 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653938" y="2590800"/>
            <a:ext cx="20574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Fluent, K- 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653938" y="4419600"/>
            <a:ext cx="28956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Fluent, K- realizable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5000" y="914400"/>
            <a:ext cx="68580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743200"/>
            <a:ext cx="6858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4572000"/>
            <a:ext cx="6858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788" r="77810" b="43956"/>
          <a:stretch/>
        </p:blipFill>
        <p:spPr>
          <a:xfrm>
            <a:off x="152400" y="914400"/>
            <a:ext cx="1752600" cy="3357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 bwMode="auto">
          <a:xfrm>
            <a:off x="1918063" y="914399"/>
            <a:ext cx="4482737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CFX, K-, CNG, jet velocity = 50 [m s</a:t>
            </a:r>
            <a:r>
              <a:rPr lang="en-US" b="1" baseline="30000" dirty="0" smtClean="0">
                <a:latin typeface="Calibri" pitchFamily="34" charset="0"/>
                <a:cs typeface="Calibri" pitchFamily="34" charset="0"/>
                <a:sym typeface="Symbol"/>
              </a:rPr>
              <a:t>-1</a:t>
            </a:r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] 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905001" y="2743200"/>
            <a:ext cx="20574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Fluent, K- 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905001" y="4572000"/>
            <a:ext cx="28956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Fluent, K- realizable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Tx/>
              <a:buFontTx/>
              <a:buChar char="•"/>
            </a:pPr>
            <a:r>
              <a:rPr lang="en-US" sz="1800" dirty="0" smtClean="0"/>
              <a:t>Two fully developed vortices are present in the recirculation zone </a:t>
            </a:r>
            <a:endParaRPr lang="en-US" sz="18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1" indent="-342900" algn="just">
              <a:buClrTx/>
              <a:buFontTx/>
              <a:buChar char="•"/>
            </a:pP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standard k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- model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  <a:sym typeface="Symbol"/>
              </a:rPr>
              <a:t>are the recommended turbulence models for the case of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non-reacting turbulence mixing of the species </a:t>
            </a:r>
          </a:p>
          <a:p>
            <a:pPr algn="just"/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Realizable k-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  <a:sym typeface="Symbol"/>
              </a:rPr>
              <a:t>model over-predicts the mixing at certain locations in the downstream direction, specifically in case of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CNG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  <a:sym typeface="Symbol"/>
              </a:rPr>
              <a:t> it is more prominent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  <a:sym typeface="Symbol"/>
              </a:rPr>
              <a:t>Apart from that f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or all investigated cases the solutions of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ANSYS CFX 16.1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ANSYS Fluent 17.0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are in fairly good agreement with each other, as well as with the experimental data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Also, a comparison of the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size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of the recirculation zone, behind the bluff body, obtained from numerical results and experiment showed that they are of similar size </a:t>
            </a:r>
            <a:br>
              <a:rPr lang="en-US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(~ 50 [mm] as mentioned in the secondary reference) </a:t>
            </a:r>
          </a:p>
          <a:p>
            <a:endParaRPr lang="en-US" dirty="0" smtClean="0">
              <a:sym typeface="Symbo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5.	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15312" cy="473551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 smtClean="0"/>
              <a:t>Sandia National Laboratory Propane Jet</a:t>
            </a:r>
            <a:r>
              <a:rPr lang="en-US" dirty="0" smtClean="0"/>
              <a:t>:</a:t>
            </a:r>
          </a:p>
          <a:p>
            <a:pPr lvl="3"/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ω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SST </a:t>
            </a:r>
            <a:r>
              <a:rPr lang="en-US" dirty="0" smtClean="0"/>
              <a:t>would </a:t>
            </a:r>
            <a:r>
              <a:rPr lang="en-US" dirty="0" smtClean="0"/>
              <a:t>be the recommended turbulence </a:t>
            </a:r>
            <a:r>
              <a:rPr lang="en-US" dirty="0" smtClean="0"/>
              <a:t>model. It was in good agreement with the experimental data</a:t>
            </a:r>
          </a:p>
          <a:p>
            <a:pPr lvl="3"/>
            <a:r>
              <a:rPr lang="en-US" dirty="0" smtClean="0"/>
              <a:t>Differences associated with the velocity profiles were though of due to the </a:t>
            </a:r>
            <a:r>
              <a:rPr lang="en-US" dirty="0" smtClean="0">
                <a:solidFill>
                  <a:srgbClr val="0000FF"/>
                </a:solidFill>
              </a:rPr>
              <a:t>simplifying assumptions</a:t>
            </a:r>
            <a:r>
              <a:rPr lang="en-US" dirty="0" smtClean="0"/>
              <a:t> in RANS models</a:t>
            </a:r>
          </a:p>
          <a:p>
            <a:pPr lvl="3"/>
            <a:r>
              <a:rPr lang="en-US" dirty="0" smtClean="0">
                <a:solidFill>
                  <a:srgbClr val="0000FF"/>
                </a:solidFill>
              </a:rPr>
              <a:t>Modifications</a:t>
            </a:r>
            <a:r>
              <a:rPr lang="en-US" dirty="0" smtClean="0"/>
              <a:t> in the turbulence models is not recommended</a:t>
            </a:r>
          </a:p>
          <a:p>
            <a:pPr lvl="3"/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Sydney Bluff Body Jet</a:t>
            </a:r>
            <a:r>
              <a:rPr lang="en-US" dirty="0" smtClean="0"/>
              <a:t>:</a:t>
            </a:r>
          </a:p>
          <a:p>
            <a:pPr lvl="3"/>
            <a:r>
              <a:rPr lang="en-US" dirty="0" smtClean="0"/>
              <a:t>For this case the recommended turbulence models would be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standard k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- model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. As it was seen from the results that they were in good agreement with each other as well as with the experimental data.</a:t>
            </a:r>
          </a:p>
          <a:p>
            <a:pPr lvl="3"/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Realizable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k-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model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 will not be recommended for this case where we had a complex recirculation region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b="1" dirty="0" smtClean="0"/>
              <a:t>Future Work:</a:t>
            </a:r>
          </a:p>
          <a:p>
            <a:pPr lvl="2">
              <a:buNone/>
            </a:pPr>
            <a:r>
              <a:rPr lang="en-US" dirty="0" smtClean="0"/>
              <a:t>	</a:t>
            </a:r>
            <a:r>
              <a:rPr lang="en-US" dirty="0" smtClean="0"/>
              <a:t>The results of this investigation performed in the non-reacting conditions will be taken as the reference and used for carrying out the reacting flow studies for the respective test cases. 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6.	Experimental </a:t>
            </a: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15312" cy="473551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u="sng" dirty="0" smtClean="0">
                <a:cs typeface="Times New Roman" pitchFamily="18" charset="0"/>
              </a:rPr>
              <a:t>Sandia National Laboratory Propane Jet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en-US"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2">
              <a:defRPr/>
            </a:pPr>
            <a:r>
              <a:rPr lang="en-US" sz="1800" dirty="0" smtClean="0">
                <a:solidFill>
                  <a:srgbClr val="0000FF"/>
                </a:solidFill>
              </a:rPr>
              <a:t>Robert </a:t>
            </a:r>
            <a:r>
              <a:rPr lang="en-US" sz="1800" dirty="0" smtClean="0">
                <a:solidFill>
                  <a:srgbClr val="0000FF"/>
                </a:solidFill>
              </a:rPr>
              <a:t>W. </a:t>
            </a:r>
            <a:r>
              <a:rPr lang="en-US" sz="1800" dirty="0" err="1" smtClean="0">
                <a:solidFill>
                  <a:srgbClr val="0000FF"/>
                </a:solidFill>
              </a:rPr>
              <a:t>Schefer</a:t>
            </a:r>
            <a:r>
              <a:rPr lang="en-US" sz="1800" dirty="0" smtClean="0">
                <a:solidFill>
                  <a:srgbClr val="0000FF"/>
                </a:solidFill>
              </a:rPr>
              <a:t> “Data Base for a Turbulent, Non-premixed, Non-reacting Propane-Jet Flow “, Sandia National Laboratories Research Report, 1985, pp. 1-21.</a:t>
            </a:r>
            <a:endParaRPr lang="en-US" sz="1800" dirty="0" smtClean="0"/>
          </a:p>
          <a:p>
            <a:pPr lvl="2">
              <a:defRPr/>
            </a:pPr>
            <a:r>
              <a:rPr lang="en-US" sz="1800" dirty="0" err="1" smtClean="0">
                <a:solidFill>
                  <a:srgbClr val="0000FF"/>
                </a:solidFill>
              </a:rPr>
              <a:t>R.W.Schefer</a:t>
            </a:r>
            <a:r>
              <a:rPr lang="en-US" sz="1800" dirty="0" smtClean="0">
                <a:solidFill>
                  <a:srgbClr val="0000FF"/>
                </a:solidFill>
              </a:rPr>
              <a:t> and </a:t>
            </a:r>
            <a:r>
              <a:rPr lang="en-US" sz="1800" dirty="0" err="1" smtClean="0">
                <a:solidFill>
                  <a:srgbClr val="0000FF"/>
                </a:solidFill>
              </a:rPr>
              <a:t>R.W.Dibble</a:t>
            </a:r>
            <a:r>
              <a:rPr lang="en-US" sz="1800" dirty="0" smtClean="0">
                <a:solidFill>
                  <a:srgbClr val="0000FF"/>
                </a:solidFill>
              </a:rPr>
              <a:t>, ”Mixture Fraction Field in a Turbulent Non-reacting Propane Jet”, AIAA Journal, Vol.39, no.1, pp.64-72, 2001 </a:t>
            </a:r>
            <a:endParaRPr lang="en-US" sz="1800" dirty="0" smtClean="0">
              <a:solidFill>
                <a:srgbClr val="0000FF"/>
              </a:solidFill>
            </a:endParaRPr>
          </a:p>
          <a:p>
            <a:pPr lvl="1">
              <a:defRPr/>
            </a:pPr>
            <a:endParaRPr lang="en-US" sz="2000" b="1" u="sng" dirty="0" smtClean="0"/>
          </a:p>
          <a:p>
            <a:pPr marL="457200" indent="-457200" algn="just">
              <a:buNone/>
            </a:pPr>
            <a:r>
              <a:rPr lang="en-US" sz="2000" dirty="0" smtClean="0"/>
              <a:t>2.	</a:t>
            </a:r>
            <a:r>
              <a:rPr lang="en-US" sz="2000" u="sng" dirty="0" smtClean="0"/>
              <a:t>Sydney Bluff Body Jet</a:t>
            </a:r>
            <a:r>
              <a:rPr lang="en-US" sz="2000" dirty="0" smtClean="0"/>
              <a:t>:</a:t>
            </a:r>
            <a:endParaRPr lang="en-US" sz="2000" dirty="0" smtClean="0"/>
          </a:p>
          <a:p>
            <a:pPr lvl="2" algn="just"/>
            <a:r>
              <a:rPr lang="en-US" sz="1800" dirty="0" smtClean="0">
                <a:solidFill>
                  <a:srgbClr val="0000FF"/>
                </a:solidFill>
              </a:rPr>
              <a:t>The University of Sydney, Department of Mechanical and Mechatronic Engineering and Sandia National Laboratories Combustion Research Facility, “Turbulent Non premixed Combustion Data for Piloted and Bluff-Body Stabilized Flows”</a:t>
            </a:r>
          </a:p>
          <a:p>
            <a:pPr lvl="2"/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  <a:hlinkClick r:id="rId2"/>
              </a:rPr>
              <a:t>http://sydney.edu.au/engineering/aeromech/thermofluids/bluff.htm</a:t>
            </a:r>
            <a:endParaRPr lang="en-US" sz="1800" dirty="0" smtClean="0">
              <a:solidFill>
                <a:srgbClr val="0000FF"/>
              </a:solidFill>
            </a:endParaRPr>
          </a:p>
          <a:p>
            <a:pPr lvl="2">
              <a:buNone/>
            </a:pPr>
            <a:r>
              <a:rPr lang="en-US" sz="1800" dirty="0" smtClean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152400" y="1905000"/>
            <a:ext cx="8375650" cy="708025"/>
          </a:xfrm>
        </p:spPr>
        <p:txBody>
          <a:bodyPr/>
          <a:lstStyle/>
          <a:p>
            <a:pPr algn="ctr"/>
            <a:r>
              <a:rPr lang="en-US" sz="24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Thank you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for your attention!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Objectives of the present work</a:t>
            </a:r>
            <a:endParaRPr lang="en-US" dirty="0"/>
          </a:p>
        </p:txBody>
      </p:sp>
      <p:grpSp>
        <p:nvGrpSpPr>
          <p:cNvPr id="3" name="Group 5"/>
          <p:cNvGrpSpPr/>
          <p:nvPr/>
        </p:nvGrpSpPr>
        <p:grpSpPr>
          <a:xfrm>
            <a:off x="381000" y="990600"/>
            <a:ext cx="1828800" cy="914400"/>
            <a:chOff x="823088" y="1586"/>
            <a:chExt cx="1749353" cy="1749353"/>
          </a:xfrm>
        </p:grpSpPr>
        <p:sp>
          <p:nvSpPr>
            <p:cNvPr id="7" name="Oval 6"/>
            <p:cNvSpPr/>
            <p:nvPr/>
          </p:nvSpPr>
          <p:spPr>
            <a:xfrm>
              <a:off x="823088" y="1586"/>
              <a:ext cx="1749353" cy="17493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4"/>
            <p:cNvSpPr/>
            <p:nvPr/>
          </p:nvSpPr>
          <p:spPr>
            <a:xfrm>
              <a:off x="1079275" y="257773"/>
              <a:ext cx="1236979" cy="1236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Combustion</a:t>
              </a:r>
              <a:endParaRPr lang="en-US" sz="1700" kern="1200" dirty="0"/>
            </a:p>
          </p:txBody>
        </p:sp>
      </p:grpSp>
      <p:grpSp>
        <p:nvGrpSpPr>
          <p:cNvPr id="4" name="Group 8"/>
          <p:cNvGrpSpPr/>
          <p:nvPr/>
        </p:nvGrpSpPr>
        <p:grpSpPr>
          <a:xfrm>
            <a:off x="3276600" y="1066800"/>
            <a:ext cx="1828800" cy="914400"/>
            <a:chOff x="823088" y="1586"/>
            <a:chExt cx="1749353" cy="1749353"/>
          </a:xfrm>
        </p:grpSpPr>
        <p:sp>
          <p:nvSpPr>
            <p:cNvPr id="10" name="Oval 9"/>
            <p:cNvSpPr/>
            <p:nvPr/>
          </p:nvSpPr>
          <p:spPr>
            <a:xfrm>
              <a:off x="823088" y="1586"/>
              <a:ext cx="1749353" cy="17493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/>
            <p:cNvSpPr/>
            <p:nvPr/>
          </p:nvSpPr>
          <p:spPr>
            <a:xfrm>
              <a:off x="1079275" y="257773"/>
              <a:ext cx="1236979" cy="1236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smtClean="0"/>
                <a:t>Turbulence</a:t>
              </a:r>
              <a:endParaRPr lang="en-US" sz="1700" kern="1200" dirty="0"/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2514600" y="1219200"/>
            <a:ext cx="457200" cy="457200"/>
            <a:chOff x="1190452" y="1892987"/>
            <a:chExt cx="1014625" cy="1014625"/>
          </a:xfrm>
        </p:grpSpPr>
        <p:sp>
          <p:nvSpPr>
            <p:cNvPr id="15" name="Plus 14"/>
            <p:cNvSpPr/>
            <p:nvPr/>
          </p:nvSpPr>
          <p:spPr>
            <a:xfrm>
              <a:off x="1190452" y="1892987"/>
              <a:ext cx="1014625" cy="1014625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lus 4"/>
            <p:cNvSpPr/>
            <p:nvPr/>
          </p:nvSpPr>
          <p:spPr>
            <a:xfrm>
              <a:off x="1324941" y="2280980"/>
              <a:ext cx="745647" cy="2386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 dirty="0"/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5410200" y="1371600"/>
            <a:ext cx="457200" cy="304800"/>
          </a:xfrm>
          <a:prstGeom prst="rightArrow">
            <a:avLst>
              <a:gd name="adj1" fmla="val 32353"/>
              <a:gd name="adj2" fmla="val 50000"/>
            </a:avLst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6" name="Group 20"/>
          <p:cNvGrpSpPr/>
          <p:nvPr/>
        </p:nvGrpSpPr>
        <p:grpSpPr>
          <a:xfrm>
            <a:off x="6096000" y="914400"/>
            <a:ext cx="2819400" cy="1676400"/>
            <a:chOff x="823088" y="1586"/>
            <a:chExt cx="1749353" cy="1749353"/>
          </a:xfrm>
        </p:grpSpPr>
        <p:sp>
          <p:nvSpPr>
            <p:cNvPr id="22" name="Oval 21"/>
            <p:cNvSpPr/>
            <p:nvPr/>
          </p:nvSpPr>
          <p:spPr>
            <a:xfrm>
              <a:off x="823088" y="1586"/>
              <a:ext cx="1749353" cy="17493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/>
            <p:cNvSpPr/>
            <p:nvPr/>
          </p:nvSpPr>
          <p:spPr>
            <a:xfrm>
              <a:off x="1079275" y="257773"/>
              <a:ext cx="1236979" cy="12801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smtClean="0"/>
                <a:t>Thermo-chemistry coupled with fluid mechanics, interaction of non-linear processes </a:t>
              </a:r>
              <a:endParaRPr lang="en-US" sz="1700" kern="1200" dirty="0"/>
            </a:p>
          </p:txBody>
        </p:sp>
      </p:grpSp>
      <p:sp>
        <p:nvSpPr>
          <p:cNvPr id="24" name="Right Brace 23"/>
          <p:cNvSpPr/>
          <p:nvPr/>
        </p:nvSpPr>
        <p:spPr>
          <a:xfrm rot="5400000">
            <a:off x="2514600" y="0"/>
            <a:ext cx="495300" cy="4457700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371600" y="2590800"/>
            <a:ext cx="2895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Reacting flow i.e. jet flame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2667000" y="3124200"/>
            <a:ext cx="228600" cy="381000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600200" y="3733800"/>
            <a:ext cx="2057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Modelling</a:t>
            </a:r>
            <a:r>
              <a:rPr lang="en-US" dirty="0" smtClean="0">
                <a:solidFill>
                  <a:schemeClr val="bg1"/>
                </a:solidFill>
              </a:rPr>
              <a:t> of flows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" name="Group 28"/>
          <p:cNvGrpSpPr/>
          <p:nvPr/>
        </p:nvGrpSpPr>
        <p:grpSpPr>
          <a:xfrm>
            <a:off x="6324600" y="3352800"/>
            <a:ext cx="2133600" cy="914400"/>
            <a:chOff x="823088" y="1586"/>
            <a:chExt cx="1749353" cy="1749353"/>
          </a:xfrm>
        </p:grpSpPr>
        <p:sp>
          <p:nvSpPr>
            <p:cNvPr id="30" name="Oval 29"/>
            <p:cNvSpPr/>
            <p:nvPr/>
          </p:nvSpPr>
          <p:spPr>
            <a:xfrm>
              <a:off x="823088" y="1586"/>
              <a:ext cx="1749353" cy="17493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Oval 4"/>
            <p:cNvSpPr/>
            <p:nvPr/>
          </p:nvSpPr>
          <p:spPr>
            <a:xfrm>
              <a:off x="1079275" y="257773"/>
              <a:ext cx="1236979" cy="1236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smtClean="0"/>
                <a:t>Very complicated, limited range</a:t>
              </a:r>
              <a:endParaRPr lang="en-US" sz="1700" kern="1200" dirty="0"/>
            </a:p>
          </p:txBody>
        </p:sp>
      </p:grpSp>
      <p:sp>
        <p:nvSpPr>
          <p:cNvPr id="32" name="Down Arrow 31"/>
          <p:cNvSpPr/>
          <p:nvPr/>
        </p:nvSpPr>
        <p:spPr>
          <a:xfrm>
            <a:off x="2590800" y="4343400"/>
            <a:ext cx="228600" cy="381000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0200" y="4876800"/>
            <a:ext cx="2133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Non-reacting flow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4495800" y="4953000"/>
            <a:ext cx="381000" cy="228600"/>
          </a:xfrm>
          <a:prstGeom prst="right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5486400" y="4876800"/>
            <a:ext cx="35052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Turbulence is separated from the complex combustion chemistry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4495800" y="3810000"/>
            <a:ext cx="381000" cy="228600"/>
          </a:xfrm>
          <a:prstGeom prst="right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Turbulence models used for Investigation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609600" y="914400"/>
          <a:ext cx="794385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950"/>
                <a:gridCol w="2647950"/>
                <a:gridCol w="264795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Turbulence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Two equation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Two</a:t>
                      </a:r>
                      <a:r>
                        <a:rPr lang="en-US" baseline="0" dirty="0" smtClean="0"/>
                        <a:t> additional equation (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&amp;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SST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Blending function used to switch between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&amp;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Two</a:t>
                      </a:r>
                      <a:r>
                        <a:rPr lang="en-US" baseline="0" dirty="0" smtClean="0"/>
                        <a:t> additional equation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&amp;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Realizable 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Two</a:t>
                      </a:r>
                      <a:r>
                        <a:rPr lang="en-US" baseline="0" dirty="0" smtClean="0"/>
                        <a:t> additional equation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&amp;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r>
                        <a:rPr lang="en-US" sz="1800" baseline="0" dirty="0" smtClean="0">
                          <a:solidFill>
                            <a:schemeClr val="dk1"/>
                          </a:solidFill>
                          <a:latin typeface="+mn-lt"/>
                          <a:cs typeface="+mn-cs"/>
                        </a:rPr>
                        <a:t> with 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equation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modified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Reynolds stress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BSL RSM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l-GR" dirty="0" smtClean="0">
                          <a:latin typeface="Times New Roman" pitchFamily="18" charset="0"/>
                          <a:ea typeface="Gulim"/>
                          <a:cs typeface="Times New Roman" pitchFamily="18" charset="0"/>
                        </a:rPr>
                        <a:t>ω</a:t>
                      </a:r>
                      <a:r>
                        <a:rPr lang="en-US" dirty="0" smtClean="0">
                          <a:latin typeface="Times New Roman" pitchFamily="18" charset="0"/>
                          <a:ea typeface="Gulim"/>
                          <a:cs typeface="Times New Roman" pitchFamily="18" charset="0"/>
                        </a:rPr>
                        <a:t> based RSM + Base line RSM</a:t>
                      </a:r>
                      <a:r>
                        <a:rPr lang="en-US" dirty="0" smtClean="0">
                          <a:latin typeface="Gulim"/>
                          <a:ea typeface="Gulim"/>
                        </a:rPr>
                        <a:t> 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EARSM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Algebraic</a:t>
                      </a:r>
                      <a:r>
                        <a:rPr lang="en-US" baseline="0" dirty="0" smtClean="0"/>
                        <a:t> RSM based on extension of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and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BSL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Condition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228600" y="914400"/>
          <a:ext cx="8534399" cy="495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3356"/>
                <a:gridCol w="3274589"/>
                <a:gridCol w="3356454"/>
              </a:tblGrid>
              <a:tr h="5613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Surface Name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Boundary condition for </a:t>
                      </a:r>
                    </a:p>
                    <a:p>
                      <a:pPr algn="ctr"/>
                      <a:r>
                        <a:rPr lang="en-US" dirty="0" smtClean="0"/>
                        <a:t>ANSYS CFX 16.1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Boundary condition for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ANSYS Fluent 17.0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0425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Co-flow</a:t>
                      </a:r>
                      <a:r>
                        <a:rPr lang="en-US" baseline="0" dirty="0" smtClean="0"/>
                        <a:t> inlet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 Velocity = 9.2</a:t>
                      </a:r>
                      <a:r>
                        <a:rPr lang="en-US" baseline="0" dirty="0" smtClean="0"/>
                        <a:t> [m/s]</a:t>
                      </a:r>
                    </a:p>
                    <a:p>
                      <a:pPr algn="ctr"/>
                      <a:r>
                        <a:rPr lang="en-US" baseline="0" dirty="0" smtClean="0"/>
                        <a:t>Turbulent Intensity = 0.5%</a:t>
                      </a:r>
                    </a:p>
                    <a:p>
                      <a:pPr algn="ctr"/>
                      <a:r>
                        <a:rPr lang="en-US" baseline="0" dirty="0" smtClean="0"/>
                        <a:t>Turbulent viscosity ratio =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Velocity = 9.2</a:t>
                      </a:r>
                      <a:r>
                        <a:rPr lang="en-US" baseline="0" dirty="0" smtClean="0"/>
                        <a:t> [m/s]</a:t>
                      </a:r>
                    </a:p>
                    <a:p>
                      <a:pPr algn="ctr"/>
                      <a:r>
                        <a:rPr lang="en-US" baseline="0" dirty="0" smtClean="0"/>
                        <a:t>Turbulent Intensity = 0.5%</a:t>
                      </a:r>
                    </a:p>
                    <a:p>
                      <a:pPr algn="ctr"/>
                      <a:r>
                        <a:rPr lang="en-US" baseline="0" dirty="0" smtClean="0"/>
                        <a:t>Turbulent viscosity ratio = 10</a:t>
                      </a:r>
                      <a:endParaRPr lang="en-US" dirty="0"/>
                    </a:p>
                  </a:txBody>
                  <a:tcPr/>
                </a:tc>
              </a:tr>
              <a:tr h="10425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Fuel je</a:t>
                      </a:r>
                      <a:r>
                        <a:rPr lang="en-US" baseline="0" dirty="0" smtClean="0"/>
                        <a:t>t inlet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u, v, w, k, ԑ and </a:t>
                      </a:r>
                      <a:r>
                        <a:rPr lang="el-GR" dirty="0" smtClean="0"/>
                        <a:t>ω</a:t>
                      </a:r>
                      <a:r>
                        <a:rPr lang="en-US" dirty="0" smtClean="0"/>
                        <a:t> interpolated from the imported fully developed pipe flow profile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u, v, w, k, ԑ and </a:t>
                      </a:r>
                      <a:r>
                        <a:rPr lang="el-GR" dirty="0" smtClean="0"/>
                        <a:t>ω</a:t>
                      </a:r>
                      <a:r>
                        <a:rPr lang="en-US" dirty="0" smtClean="0"/>
                        <a:t> interpolated from the imported fully developed pipe flow profile</a:t>
                      </a:r>
                      <a:endParaRPr lang="en-US" baseline="0" dirty="0" smtClean="0"/>
                    </a:p>
                  </a:txBody>
                  <a:tcPr/>
                </a:tc>
              </a:tr>
              <a:tr h="10425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Outlet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Average static pressure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Relative pressure = 0 [Pa]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Pressure profile blend =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Average static pressure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Gauge pressure = 0 [Pa]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Pressure profile blend = 0.05</a:t>
                      </a:r>
                    </a:p>
                  </a:txBody>
                  <a:tcPr/>
                </a:tc>
              </a:tr>
              <a:tr h="3207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Bluff body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slip w</a:t>
                      </a:r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slip w</a:t>
                      </a:r>
                      <a:r>
                        <a:rPr lang="en-US" dirty="0" smtClean="0"/>
                        <a:t>all </a:t>
                      </a:r>
                      <a:endParaRPr lang="en-US" dirty="0"/>
                    </a:p>
                  </a:txBody>
                  <a:tcPr/>
                </a:tc>
              </a:tr>
              <a:tr h="3207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Outer wall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 slip wall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r>
                        <a:rPr lang="en-US" baseline="0" dirty="0" smtClean="0"/>
                        <a:t> slip wall</a:t>
                      </a:r>
                      <a:endParaRPr lang="en-US" dirty="0"/>
                    </a:p>
                  </a:txBody>
                  <a:tcPr/>
                </a:tc>
              </a:tr>
              <a:tr h="4537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Symmetry 1 &amp;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Symmetry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Symmetry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Measured Quantities and Measurement locations</a:t>
            </a:r>
            <a:endParaRPr lang="en-US" sz="2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8382000" cy="1295400"/>
          </a:xfrm>
        </p:spPr>
        <p:txBody>
          <a:bodyPr/>
          <a:lstStyle/>
          <a:p>
            <a:pPr marL="547688" lvl="1" indent="198438">
              <a:defRPr/>
            </a:pPr>
            <a:r>
              <a:rPr sz="1800" dirty="0" smtClean="0">
                <a:latin typeface="Times New Roman" pitchFamily="18" charset="0"/>
                <a:cs typeface="Times New Roman" pitchFamily="18" charset="0"/>
              </a:rPr>
              <a:t>Mean radial and axial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velocity component  </a:t>
            </a:r>
            <a:r>
              <a:rPr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(U, V) </a:t>
            </a:r>
            <a:endParaRPr sz="1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547688" lvl="1" indent="198438">
              <a:defRPr/>
            </a:pPr>
            <a:r>
              <a:rPr sz="1800" dirty="0">
                <a:latin typeface="Times New Roman" pitchFamily="18" charset="0"/>
                <a:cs typeface="Times New Roman" pitchFamily="18" charset="0"/>
              </a:rPr>
              <a:t>Mean </a:t>
            </a:r>
            <a:r>
              <a:rPr sz="1800" dirty="0" smtClean="0">
                <a:latin typeface="Times New Roman" pitchFamily="18" charset="0"/>
                <a:cs typeface="Times New Roman" pitchFamily="18" charset="0"/>
              </a:rPr>
              <a:t>mixture fraction  </a:t>
            </a:r>
            <a:r>
              <a:rPr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sz="1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  <a:defRPr/>
            </a:pPr>
            <a:endParaRPr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143000" y="1981200"/>
            <a:ext cx="6963456" cy="3886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 bwMode="auto">
          <a:xfrm>
            <a:off x="2057400" y="2514600"/>
            <a:ext cx="9906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X/D = 4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048000" y="2514600"/>
            <a:ext cx="10668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X/D = 15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229100" y="2514600"/>
            <a:ext cx="10287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X/D = 30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905500" y="2514600"/>
            <a:ext cx="10287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X/D = 50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3581400" y="5029200"/>
            <a:ext cx="9906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Y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/D = 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2.	Turbulence </a:t>
            </a:r>
            <a:r>
              <a:rPr lang="en-US" dirty="0" smtClean="0"/>
              <a:t>and its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7943850" cy="4800600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What is turbulence ?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r>
              <a:rPr lang="en-US" sz="1800" dirty="0" smtClean="0"/>
              <a:t>Navier stokes equation can be used to describe both laminar and turbulent flows without the need for additional information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Alternative :</a:t>
            </a:r>
          </a:p>
          <a:p>
            <a:pPr lvl="1"/>
            <a:r>
              <a:rPr lang="en-US" sz="1800" dirty="0" smtClean="0"/>
              <a:t>Mathematical model which accounts for the effects of turbulence without being computationally expensive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4780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Turbulence can be described as:</a:t>
            </a:r>
          </a:p>
          <a:p>
            <a:pPr marL="349250" indent="-349250">
              <a:buFont typeface="Wingdings" pitchFamily="2" charset="2"/>
              <a:buChar char="Ø"/>
            </a:pPr>
            <a:r>
              <a:rPr lang="en-US" dirty="0" smtClean="0"/>
              <a:t>Reynolds Number</a:t>
            </a:r>
          </a:p>
          <a:p>
            <a:pPr marL="349250" indent="-349250">
              <a:buFont typeface="Wingdings" pitchFamily="2" charset="2"/>
              <a:buChar char="Ø"/>
            </a:pPr>
            <a:r>
              <a:rPr lang="en-US" dirty="0" smtClean="0"/>
              <a:t>Non-linear process</a:t>
            </a:r>
          </a:p>
          <a:p>
            <a:pPr marL="349250" indent="-349250">
              <a:buFont typeface="Wingdings" pitchFamily="2" charset="2"/>
              <a:buChar char="Ø"/>
            </a:pPr>
            <a:r>
              <a:rPr lang="en-US" dirty="0" smtClean="0"/>
              <a:t>Rotational flow structures</a:t>
            </a:r>
          </a:p>
          <a:p>
            <a:pPr marL="349250" indent="-349250">
              <a:buFont typeface="Wingdings" pitchFamily="2" charset="2"/>
              <a:buChar char="Ø"/>
            </a:pPr>
            <a:r>
              <a:rPr lang="en-US" dirty="0" smtClean="0"/>
              <a:t>Phenomenon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3810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Disadvantage : Computationally expensive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/>
          <p:cNvGraphicFramePr>
            <a:graphicFrameLocks noGrp="1"/>
          </p:cNvGraphicFramePr>
          <p:nvPr>
            <p:ph idx="1"/>
          </p:nvPr>
        </p:nvGraphicFramePr>
        <p:xfrm>
          <a:off x="914400" y="914400"/>
          <a:ext cx="7401486" cy="219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219200"/>
                <a:gridCol w="1295400"/>
                <a:gridCol w="1306606"/>
                <a:gridCol w="1294280"/>
              </a:tblGrid>
              <a:tr h="37930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Mesh 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Mesh 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Mesh 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Mesh 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Type of Mesh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Hexahedral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Hexahedral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Hexahedral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Hexahedral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Number of Nodes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15568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63532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256660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Number of Elements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31530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127860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514920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Aspect Ratio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Min Angle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57200" y="381000"/>
            <a:ext cx="8375650" cy="533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2400" b="1" kern="0" dirty="0">
                <a:latin typeface="Times New Roman" pitchFamily="18" charset="0"/>
                <a:ea typeface="+mj-ea"/>
                <a:cs typeface="Times New Roman" pitchFamily="18" charset="0"/>
              </a:rPr>
              <a:t>Computational Mesh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276601"/>
            <a:ext cx="4114800" cy="254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276600"/>
            <a:ext cx="411480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28800" y="3276600"/>
            <a:ext cx="1066800" cy="369332"/>
          </a:xfrm>
          <a:prstGeom prst="rect">
            <a:avLst/>
          </a:prstGeom>
          <a:solidFill>
            <a:srgbClr val="F2F8A0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Mesh 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3276600"/>
            <a:ext cx="1066800" cy="369332"/>
          </a:xfrm>
          <a:prstGeom prst="rect">
            <a:avLst/>
          </a:prstGeom>
          <a:solidFill>
            <a:srgbClr val="F2F8A0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Mesh 4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Left Brace 8"/>
          <p:cNvSpPr/>
          <p:nvPr/>
        </p:nvSpPr>
        <p:spPr bwMode="auto">
          <a:xfrm>
            <a:off x="838200" y="4724400"/>
            <a:ext cx="268817" cy="941136"/>
          </a:xfrm>
          <a:prstGeom prst="leftBrace">
            <a:avLst/>
          </a:prstGeom>
          <a:solidFill>
            <a:schemeClr val="tx1"/>
          </a:solidFill>
          <a:ln w="19050" cap="sq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 bwMode="auto">
          <a:xfrm>
            <a:off x="838200" y="4038600"/>
            <a:ext cx="268817" cy="635136"/>
          </a:xfrm>
          <a:prstGeom prst="leftBrace">
            <a:avLst>
              <a:gd name="adj1" fmla="val 8333"/>
              <a:gd name="adj2" fmla="val 47692"/>
            </a:avLst>
          </a:prstGeom>
          <a:solidFill>
            <a:schemeClr val="tx1"/>
          </a:solidFill>
          <a:ln w="19050" cap="sq" cmpd="sng" algn="ctr">
            <a:solidFill>
              <a:schemeClr val="bg2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Part I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– Sandia National Laboratory Propane Jet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305800" cy="4800600"/>
          </a:xfrm>
        </p:spPr>
        <p:txBody>
          <a:bodyPr/>
          <a:lstStyle/>
          <a:p>
            <a:pPr>
              <a:defRPr/>
            </a:pPr>
            <a:r>
              <a:rPr sz="2000" u="sng" dirty="0">
                <a:latin typeface="Times New Roman" pitchFamily="18" charset="0"/>
                <a:cs typeface="Times New Roman" pitchFamily="18" charset="0"/>
              </a:rPr>
              <a:t>Experimental Reference </a:t>
            </a:r>
            <a:endParaRPr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  <a:defRPr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sz="1800" dirty="0">
                <a:solidFill>
                  <a:srgbClr val="0000FF"/>
                </a:solidFill>
              </a:rPr>
              <a:t>Robert W. Schefer “Data Base for a Turbulent, Non-premixed, Non-reacting Propane-Jet Flow “, Sandia National Laboratories Research Report, 1985, pp. 1-21</a:t>
            </a:r>
            <a:r>
              <a:rPr lang="en-US" sz="1800" dirty="0" smtClean="0">
                <a:solidFill>
                  <a:srgbClr val="0000FF"/>
                </a:solidFill>
              </a:rPr>
              <a:t>.</a:t>
            </a:r>
            <a:endParaRPr lang="en-US" sz="1800" dirty="0"/>
          </a:p>
          <a:p>
            <a:pPr lvl="1">
              <a:defRPr/>
            </a:pPr>
            <a:r>
              <a:rPr lang="en-US" sz="1800" dirty="0">
                <a:solidFill>
                  <a:srgbClr val="0000FF"/>
                </a:solidFill>
              </a:rPr>
              <a:t>R.W.Schefer and R.W.Dibble</a:t>
            </a:r>
            <a:r>
              <a:rPr lang="en-US" sz="1800" dirty="0" smtClean="0">
                <a:solidFill>
                  <a:srgbClr val="0000FF"/>
                </a:solidFill>
              </a:rPr>
              <a:t>, ”</a:t>
            </a:r>
            <a:r>
              <a:rPr lang="en-US" sz="1800" dirty="0">
                <a:solidFill>
                  <a:srgbClr val="0000FF"/>
                </a:solidFill>
              </a:rPr>
              <a:t>Mixture Fraction Field in a Turbulent Non-reacting Propane Jet”, AIAA Journal, Vol.39, no.1, pp.64-72, 2001 </a:t>
            </a:r>
            <a:endParaRPr lang="en-US" sz="1800" dirty="0" smtClean="0">
              <a:solidFill>
                <a:srgbClr val="0000FF"/>
              </a:solidFill>
            </a:endParaRPr>
          </a:p>
          <a:p>
            <a:pPr lvl="1">
              <a:buNone/>
              <a:defRPr/>
            </a:pPr>
            <a:endParaRPr sz="16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3733800"/>
          <a:ext cx="777240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92782"/>
                <a:gridCol w="31796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Measuring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Instrument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Quantities measured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Laser Doppler Anemometer (LDA)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Velocity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Rayleigh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Scattering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Mixture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fraction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TIBC – Results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4735512"/>
          </a:xfrm>
        </p:spPr>
        <p:txBody>
          <a:bodyPr/>
          <a:lstStyle/>
          <a:p>
            <a:r>
              <a:rPr lang="en-US" sz="1800" dirty="0" smtClean="0"/>
              <a:t>For the purpose of comparison, two new non-dimensionalised quantities were introduced to compare the velocity and the mass fraction decay along the axial direction</a:t>
            </a:r>
            <a:r>
              <a:rPr lang="en-US" dirty="0" smtClean="0"/>
              <a:t>. </a:t>
            </a:r>
          </a:p>
          <a:p>
            <a:pPr lvl="3"/>
            <a:r>
              <a:rPr lang="nl-NL" sz="1800" b="1" dirty="0" smtClean="0"/>
              <a:t>Velocity u invariant </a:t>
            </a:r>
            <a:r>
              <a:rPr lang="nl-NL" sz="1800" dirty="0" smtClean="0"/>
              <a:t>(</a:t>
            </a:r>
            <a:r>
              <a:rPr lang="nl-NL" sz="1800" dirty="0" smtClean="0">
                <a:solidFill>
                  <a:srgbClr val="0000FF"/>
                </a:solidFill>
              </a:rPr>
              <a:t>U invar</a:t>
            </a:r>
            <a:r>
              <a:rPr lang="nl-NL" sz="1800" dirty="0" smtClean="0"/>
              <a:t>) </a:t>
            </a:r>
          </a:p>
          <a:p>
            <a:pPr lvl="4"/>
            <a:endParaRPr lang="nl-NL" dirty="0" smtClean="0"/>
          </a:p>
          <a:p>
            <a:pPr lvl="4">
              <a:buNone/>
            </a:pPr>
            <a:endParaRPr lang="en-US" dirty="0" smtClean="0"/>
          </a:p>
          <a:p>
            <a:pPr lvl="4">
              <a:buNone/>
            </a:pPr>
            <a:endParaRPr lang="en-US" dirty="0" smtClean="0"/>
          </a:p>
          <a:p>
            <a:pPr lvl="4">
              <a:buNone/>
            </a:pPr>
            <a:r>
              <a:rPr lang="en-US" dirty="0" smtClean="0"/>
              <a:t>where, </a:t>
            </a:r>
            <a:r>
              <a:rPr lang="en-US" b="1" dirty="0" smtClean="0"/>
              <a:t>U</a:t>
            </a:r>
            <a:r>
              <a:rPr lang="en-US" sz="1800" b="1" baseline="-25000" dirty="0" smtClean="0"/>
              <a:t>cl</a:t>
            </a:r>
            <a:r>
              <a:rPr lang="en-US" dirty="0" smtClean="0"/>
              <a:t> is the centerline velocity, </a:t>
            </a:r>
            <a:r>
              <a:rPr lang="en-US" b="1" dirty="0" smtClean="0"/>
              <a:t>U</a:t>
            </a:r>
            <a:r>
              <a:rPr lang="en-US" sz="1800" b="1" baseline="-25000" dirty="0" smtClean="0"/>
              <a:t>air</a:t>
            </a:r>
            <a:r>
              <a:rPr lang="en-US" dirty="0" smtClean="0"/>
              <a:t> is the constant velocity of co-flow air 9.2 m/s,</a:t>
            </a:r>
          </a:p>
          <a:p>
            <a:pPr lvl="4">
              <a:buNone/>
            </a:pPr>
            <a:r>
              <a:rPr lang="en-US" b="1" i="1" dirty="0" smtClean="0"/>
              <a:t>Velocity </a:t>
            </a:r>
            <a:r>
              <a:rPr lang="en-US" b="1" dirty="0" smtClean="0"/>
              <a:t>u</a:t>
            </a:r>
            <a:r>
              <a:rPr lang="en-US" dirty="0" smtClean="0"/>
              <a:t> is the result obtained from the numerical calculation</a:t>
            </a:r>
            <a:r>
              <a:rPr lang="en-US" i="1" dirty="0" smtClean="0"/>
              <a:t>.</a:t>
            </a:r>
          </a:p>
          <a:p>
            <a:pPr marL="514350" lvl="4"/>
            <a:r>
              <a:rPr lang="en-US" sz="1800" b="1" dirty="0" smtClean="0"/>
              <a:t>Propane mass fraction invariant 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0000FF"/>
                </a:solidFill>
              </a:rPr>
              <a:t>PMF invar</a:t>
            </a:r>
            <a:r>
              <a:rPr lang="en-US" sz="1800" dirty="0" smtClean="0"/>
              <a:t>) </a:t>
            </a:r>
            <a:r>
              <a:rPr lang="en-US" sz="1800" i="1" dirty="0" smtClean="0"/>
              <a:t> </a:t>
            </a:r>
          </a:p>
          <a:p>
            <a:pPr marL="514350" lvl="4"/>
            <a:endParaRPr lang="en-US" i="1" dirty="0" smtClean="0"/>
          </a:p>
          <a:p>
            <a:pPr marL="198438" lvl="4">
              <a:buFont typeface="Arial" pitchFamily="34" charset="0"/>
              <a:buChar char="•"/>
              <a:tabLst>
                <a:tab pos="685800" algn="l"/>
              </a:tabLst>
            </a:pPr>
            <a:endParaRPr lang="en-US" i="1" dirty="0" smtClean="0"/>
          </a:p>
          <a:p>
            <a:pPr marL="198438" lvl="4">
              <a:buFont typeface="Arial" pitchFamily="34" charset="0"/>
              <a:buChar char="•"/>
              <a:tabLst>
                <a:tab pos="685800" algn="l"/>
              </a:tabLst>
            </a:pPr>
            <a:endParaRPr lang="en-US" i="1" dirty="0" smtClean="0"/>
          </a:p>
          <a:p>
            <a:pPr marL="198438" lvl="4">
              <a:buFont typeface="Arial" pitchFamily="34" charset="0"/>
              <a:buChar char="•"/>
              <a:tabLst>
                <a:tab pos="685800" algn="l"/>
              </a:tabLst>
            </a:pPr>
            <a:endParaRPr lang="en-US" i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362200"/>
            <a:ext cx="1781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267200"/>
            <a:ext cx="2171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Discretisation  Study (</a:t>
            </a:r>
            <a:r>
              <a:rPr lang="en-US" dirty="0" smtClean="0">
                <a:solidFill>
                  <a:srgbClr val="0000FF"/>
                </a:solidFill>
              </a:rPr>
              <a:t>Mesh independency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26480" y="19050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19050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3695700" y="990600"/>
            <a:ext cx="1752600" cy="646331"/>
          </a:xfrm>
          <a:prstGeom prst="rect">
            <a:avLst/>
          </a:prstGeom>
          <a:solidFill>
            <a:srgbClr val="FFFFCC"/>
          </a:solidFill>
          <a:ln w="28575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ANSYS CFX 16.1,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 K-</a:t>
            </a:r>
            <a:r>
              <a:rPr lang="el-GR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ω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SST</a:t>
            </a:r>
            <a:endParaRPr lang="en-US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914400"/>
            <a:ext cx="177641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1981200" y="5715000"/>
            <a:ext cx="381000" cy="228600"/>
          </a:xfrm>
          <a:prstGeom prst="rightArrow">
            <a:avLst/>
          </a:prstGeom>
          <a:solidFill>
            <a:srgbClr val="FF0000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514600" y="5638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Mesh 4 is chosen for further investigations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Conditions (</a:t>
            </a:r>
            <a:r>
              <a:rPr lang="en-US" dirty="0" smtClean="0">
                <a:solidFill>
                  <a:srgbClr val="0000FF"/>
                </a:solidFill>
              </a:rPr>
              <a:t>Variable density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685800" y="914400"/>
          <a:ext cx="7943850" cy="4016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450"/>
                <a:gridCol w="2971800"/>
                <a:gridCol w="2895600"/>
              </a:tblGrid>
              <a:tr h="5421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ANSYS CFX 16.1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ANSYS Fluent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1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7.0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Co-flow inlet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Normal Velocity = 20 [m/s]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Intensity = 2 %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viscosity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ratio = 10</a:t>
                      </a:r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Normal velocity =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20 [m/s]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Intensity = 2 %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viscosity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ratio = 10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Fuel Inlet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Normal Velocity = 50* [m/s]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Intensity = 5 %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viscosity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ratio = 10</a:t>
                      </a:r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Normal Velocity = 50* [m/s]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Intensity = 5 %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viscosity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ratio = 10</a:t>
                      </a:r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Outlet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Average static pressure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Relative pressure = 0 [Pa]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Pressure profile blend =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Average static pressure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Gauge pressure = 0 [Pa]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Pressure profile blend = 0.05</a:t>
                      </a: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Bluff body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 Slip wall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 Slip wall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Wall 1 &amp; 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Slip wall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 Slip wall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Symmetry 1 &amp; 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Symmetry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Symmetry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685800" y="5181600"/>
            <a:ext cx="8001000" cy="86177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623888" indent="-623888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*Note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The velocities at jet inlet will depend on the experiments performed as  mentioned in the literature</a:t>
            </a:r>
          </a:p>
          <a:p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215312" cy="473551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u="sng" dirty="0" smtClean="0">
                <a:cs typeface="Times New Roman" pitchFamily="18" charset="0"/>
              </a:rPr>
              <a:t>Sandia National Laboratory Propane Jet</a:t>
            </a:r>
            <a:r>
              <a:rPr lang="en-US" sz="2000" u="sng" dirty="0" smtClean="0">
                <a:latin typeface="Times New Roman" pitchFamily="18" charset="0"/>
                <a:cs typeface="Times New Roman" pitchFamily="18" charset="0"/>
              </a:rPr>
              <a:t>: </a:t>
            </a:r>
            <a:endParaRPr lang="en-US"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sz="1800" dirty="0" smtClean="0">
                <a:solidFill>
                  <a:srgbClr val="0000FF"/>
                </a:solidFill>
              </a:rPr>
              <a:t>Robert </a:t>
            </a:r>
            <a:r>
              <a:rPr lang="en-US" sz="1800" dirty="0" smtClean="0">
                <a:solidFill>
                  <a:srgbClr val="0000FF"/>
                </a:solidFill>
              </a:rPr>
              <a:t>W. </a:t>
            </a:r>
            <a:r>
              <a:rPr lang="en-US" sz="1800" dirty="0" err="1" smtClean="0">
                <a:solidFill>
                  <a:srgbClr val="0000FF"/>
                </a:solidFill>
              </a:rPr>
              <a:t>Schefer</a:t>
            </a:r>
            <a:r>
              <a:rPr lang="en-US" sz="1800" dirty="0" smtClean="0">
                <a:solidFill>
                  <a:srgbClr val="0000FF"/>
                </a:solidFill>
              </a:rPr>
              <a:t> “Data Base for a Turbulent, Non-premixed, Non-reacting Propane-Jet Flow “, Sandia National Laboratories Research Report, 1985, pp. 1-21.</a:t>
            </a:r>
            <a:endParaRPr lang="en-US" sz="1800" dirty="0" smtClean="0"/>
          </a:p>
          <a:p>
            <a:pPr lvl="1">
              <a:defRPr/>
            </a:pPr>
            <a:r>
              <a:rPr lang="en-US" sz="1800" dirty="0" err="1" smtClean="0">
                <a:solidFill>
                  <a:srgbClr val="0000FF"/>
                </a:solidFill>
              </a:rPr>
              <a:t>R.W.Schefer</a:t>
            </a:r>
            <a:r>
              <a:rPr lang="en-US" sz="1800" dirty="0" smtClean="0">
                <a:solidFill>
                  <a:srgbClr val="0000FF"/>
                </a:solidFill>
              </a:rPr>
              <a:t> and </a:t>
            </a:r>
            <a:r>
              <a:rPr lang="en-US" sz="1800" dirty="0" err="1" smtClean="0">
                <a:solidFill>
                  <a:srgbClr val="0000FF"/>
                </a:solidFill>
              </a:rPr>
              <a:t>R.W.Dibble</a:t>
            </a:r>
            <a:r>
              <a:rPr lang="en-US" sz="1800" dirty="0" smtClean="0">
                <a:solidFill>
                  <a:srgbClr val="0000FF"/>
                </a:solidFill>
              </a:rPr>
              <a:t>, ”Mixture Fraction Field in a Turbulent Non-reacting Propane Jet”, AIAA Journal, Vol.39, no.1, pp.64-72, 2001 </a:t>
            </a:r>
            <a:endParaRPr lang="en-US" sz="1800" dirty="0" smtClean="0">
              <a:solidFill>
                <a:srgbClr val="0000FF"/>
              </a:solidFill>
            </a:endParaRPr>
          </a:p>
          <a:p>
            <a:pPr lvl="1">
              <a:defRPr/>
            </a:pPr>
            <a:endParaRPr lang="en-US" sz="2000" b="1" u="sng" dirty="0" smtClean="0"/>
          </a:p>
          <a:p>
            <a:pPr marL="457200" indent="-457200" algn="just">
              <a:buNone/>
            </a:pPr>
            <a:r>
              <a:rPr lang="en-US" sz="2000" dirty="0" smtClean="0"/>
              <a:t>2.	</a:t>
            </a:r>
            <a:r>
              <a:rPr lang="en-US" sz="2000" u="sng" dirty="0" smtClean="0"/>
              <a:t>Sydney Bluff Body Jet</a:t>
            </a:r>
            <a:r>
              <a:rPr lang="en-US" sz="2000" dirty="0" smtClean="0"/>
              <a:t>:</a:t>
            </a:r>
            <a:endParaRPr lang="en-US" sz="2000" dirty="0" smtClean="0"/>
          </a:p>
          <a:p>
            <a:pPr lvl="2" algn="just"/>
            <a:r>
              <a:rPr lang="en-US" sz="1800" dirty="0" smtClean="0">
                <a:solidFill>
                  <a:srgbClr val="0000FF"/>
                </a:solidFill>
              </a:rPr>
              <a:t>The University of Sydney, Department of Mechanical and Mechatronic Engineering and Sandia National Laboratories Combustion Research Facility, “Turbulent Non premixed Combustion Data for Piloted and Bluff-Body Stabilized Flows”</a:t>
            </a:r>
          </a:p>
          <a:p>
            <a:pPr lvl="2"/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  <a:hlinkClick r:id="rId2"/>
              </a:rPr>
              <a:t>http://sydney.edu.au/engineering/aeromech/thermofluids/bluff.htm</a:t>
            </a:r>
            <a:endParaRPr lang="en-US" sz="1800" dirty="0" smtClean="0">
              <a:solidFill>
                <a:srgbClr val="0000FF"/>
              </a:solidFill>
            </a:endParaRPr>
          </a:p>
          <a:p>
            <a:pPr lvl="2">
              <a:buNone/>
            </a:pPr>
            <a:r>
              <a:rPr lang="en-US" sz="1800" dirty="0" smtClean="0"/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7943850" cy="4800600"/>
          </a:xfrm>
        </p:spPr>
        <p:txBody>
          <a:bodyPr/>
          <a:lstStyle/>
          <a:p>
            <a:r>
              <a:rPr lang="en-US" sz="2000" dirty="0"/>
              <a:t>The following investigations have been carried out in order to assure the quality of the CFD simulation: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</a:rPr>
              <a:t>Iteration error</a:t>
            </a:r>
          </a:p>
          <a:p>
            <a:pPr marL="1027113" indent="-339725"/>
            <a:r>
              <a:rPr lang="en-US" sz="1800" dirty="0"/>
              <a:t>dependence of CFD solution on the strength of the applied convergence criterion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 smtClean="0">
                <a:solidFill>
                  <a:srgbClr val="0000FF"/>
                </a:solidFill>
              </a:rPr>
              <a:t>Spatial Discretization </a:t>
            </a:r>
            <a:r>
              <a:rPr lang="en-US" sz="2000" dirty="0">
                <a:solidFill>
                  <a:srgbClr val="0000FF"/>
                </a:solidFill>
              </a:rPr>
              <a:t>error </a:t>
            </a:r>
          </a:p>
          <a:p>
            <a:pPr marL="10287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grid </a:t>
            </a:r>
            <a:r>
              <a:rPr lang="en-US" sz="1800" dirty="0" smtClean="0"/>
              <a:t>independence </a:t>
            </a:r>
            <a:r>
              <a:rPr lang="en-US" sz="1800" dirty="0"/>
              <a:t>of the CFD solution</a:t>
            </a:r>
            <a:endParaRPr lang="en-US" sz="1200" dirty="0">
              <a:solidFill>
                <a:srgbClr val="0000FF"/>
              </a:solidFill>
            </a:endParaRPr>
          </a:p>
          <a:p>
            <a:pPr marL="685800" lvl="1" indent="-342900"/>
            <a:r>
              <a:rPr lang="en-US" dirty="0">
                <a:solidFill>
                  <a:srgbClr val="0000FF"/>
                </a:solidFill>
              </a:rPr>
              <a:t>Turbulent inlet boundary condition study</a:t>
            </a:r>
          </a:p>
          <a:p>
            <a:pPr marL="685800" lvl="1" indent="-342900"/>
            <a:r>
              <a:rPr lang="en-US" dirty="0">
                <a:solidFill>
                  <a:srgbClr val="0000FF"/>
                </a:solidFill>
              </a:rPr>
              <a:t>Turbulent Schmidt number (Sc</a:t>
            </a:r>
            <a:r>
              <a:rPr lang="en-US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study</a:t>
            </a:r>
          </a:p>
          <a:p>
            <a:pPr marL="1028700" lvl="2" indent="-342900"/>
            <a:r>
              <a:rPr lang="en-US" sz="1800" dirty="0"/>
              <a:t>different Sc</a:t>
            </a:r>
            <a:r>
              <a:rPr lang="en-US" sz="1800" baseline="-25000" dirty="0"/>
              <a:t>t</a:t>
            </a:r>
            <a:r>
              <a:rPr lang="en-US" sz="1800" dirty="0"/>
              <a:t> ranging from 0.6 – 0.9 are used to study with which Sc</a:t>
            </a:r>
            <a:r>
              <a:rPr lang="en-US" sz="1800" baseline="-25000" dirty="0"/>
              <a:t>t</a:t>
            </a:r>
            <a:r>
              <a:rPr lang="en-US" sz="1800" dirty="0"/>
              <a:t> the result with best accuracy is delivered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</a:rPr>
              <a:t>Model error </a:t>
            </a:r>
          </a:p>
          <a:p>
            <a:pPr marL="1027113" indent="-339725"/>
            <a:r>
              <a:rPr lang="en-US" sz="1800" dirty="0"/>
              <a:t>comparison of </a:t>
            </a:r>
            <a:r>
              <a:rPr lang="en-US" sz="1800" dirty="0">
                <a:solidFill>
                  <a:srgbClr val="0000FF"/>
                </a:solidFill>
              </a:rPr>
              <a:t>SST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k-</a:t>
            </a:r>
            <a:r>
              <a:rPr lang="el-GR" sz="1800" dirty="0">
                <a:solidFill>
                  <a:srgbClr val="0000FF"/>
                </a:solidFill>
              </a:rPr>
              <a:t>ω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k-</a:t>
            </a:r>
            <a:r>
              <a:rPr lang="el-GR" sz="1800" dirty="0">
                <a:solidFill>
                  <a:srgbClr val="0000FF"/>
                </a:solidFill>
              </a:rPr>
              <a:t>ԑ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BSL RSM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0000FF"/>
                </a:solidFill>
              </a:rPr>
              <a:t>EARSM</a:t>
            </a:r>
            <a:r>
              <a:rPr lang="en-US" sz="1800" dirty="0"/>
              <a:t> turbulence models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1676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ANSYS CFX 16.1 Model Error, </a:t>
            </a:r>
            <a:r>
              <a:rPr lang="en-US" sz="2400" dirty="0" smtClean="0">
                <a:solidFill>
                  <a:srgbClr val="FF0000"/>
                </a:solidFill>
              </a:rPr>
              <a:t>Mesh 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2438400"/>
            <a:ext cx="601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Comparison of the </a:t>
            </a:r>
            <a:r>
              <a:rPr lang="en-US" dirty="0" smtClean="0">
                <a:solidFill>
                  <a:srgbClr val="0000FF"/>
                </a:solidFill>
              </a:rPr>
              <a:t>mixture fraction </a:t>
            </a:r>
            <a:r>
              <a:rPr lang="en-US" dirty="0" smtClean="0"/>
              <a:t>profiles with the experimental data.</a:t>
            </a:r>
          </a:p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The following turbulence models:</a:t>
            </a:r>
          </a:p>
          <a:p>
            <a:pPr marL="349250" indent="-349250">
              <a:buFont typeface="Arial" pitchFamily="34" charset="0"/>
              <a:buChar char="•"/>
            </a:pPr>
            <a:endParaRPr lang="en-US" dirty="0" smtClean="0"/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FF0000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SST</a:t>
            </a:r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k-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</a:t>
            </a:r>
          </a:p>
          <a:p>
            <a:pPr marL="806450" lvl="1" indent="-349250">
              <a:buFont typeface="Arial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349250" lvl="1" indent="-349250">
              <a:buFont typeface="Arial" pitchFamily="34" charset="0"/>
              <a:buChar char="•"/>
            </a:pPr>
            <a:r>
              <a:rPr lang="en-US" dirty="0" smtClean="0"/>
              <a:t>The results showed are computed with fuel </a:t>
            </a:r>
            <a:r>
              <a:rPr lang="en-US" dirty="0" smtClean="0">
                <a:solidFill>
                  <a:srgbClr val="0000FF"/>
                </a:solidFill>
              </a:rPr>
              <a:t>CNG</a:t>
            </a:r>
            <a:r>
              <a:rPr lang="en-US" dirty="0" smtClean="0"/>
              <a:t> 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20574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1" y="20574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2857500" y="1143000"/>
            <a:ext cx="3429000" cy="400110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CNG, Jet velocity 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50 m/s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1676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ANSYS Fluent 17.0 Model Error, </a:t>
            </a:r>
            <a:r>
              <a:rPr lang="en-US" sz="2400" dirty="0" smtClean="0">
                <a:solidFill>
                  <a:srgbClr val="FF0000"/>
                </a:solidFill>
              </a:rPr>
              <a:t>Mesh 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2438400"/>
            <a:ext cx="601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Comparison of the </a:t>
            </a:r>
            <a:r>
              <a:rPr lang="en-US" dirty="0" smtClean="0">
                <a:solidFill>
                  <a:srgbClr val="0000FF"/>
                </a:solidFill>
              </a:rPr>
              <a:t>mixture fraction </a:t>
            </a:r>
            <a:r>
              <a:rPr lang="en-US" dirty="0" smtClean="0"/>
              <a:t>profiles with the experimental data.</a:t>
            </a:r>
          </a:p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The following turbulence models:</a:t>
            </a:r>
          </a:p>
          <a:p>
            <a:pPr marL="349250" indent="-349250">
              <a:buFont typeface="Arial" pitchFamily="34" charset="0"/>
              <a:buChar char="•"/>
            </a:pPr>
            <a:endParaRPr lang="en-US" dirty="0" smtClean="0"/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FF0000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SST</a:t>
            </a:r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standard k-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</a:t>
            </a:r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sym typeface="Symbol"/>
              </a:rPr>
              <a:t>realizable </a:t>
            </a:r>
            <a:r>
              <a:rPr lang="en-US" dirty="0" smtClean="0">
                <a:solidFill>
                  <a:srgbClr val="FF0000"/>
                </a:solidFill>
              </a:rPr>
              <a:t>k-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</a:t>
            </a:r>
          </a:p>
          <a:p>
            <a:pPr marL="806450" lvl="1" indent="-349250">
              <a:buFont typeface="Arial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349250" lvl="1" indent="-349250">
              <a:buFont typeface="Arial" pitchFamily="34" charset="0"/>
              <a:buChar char="•"/>
            </a:pPr>
            <a:r>
              <a:rPr lang="en-US" dirty="0" smtClean="0"/>
              <a:t>The results showed are computed with fuel </a:t>
            </a:r>
            <a:r>
              <a:rPr lang="en-US" dirty="0" smtClean="0">
                <a:solidFill>
                  <a:srgbClr val="0000FF"/>
                </a:solidFill>
              </a:rPr>
              <a:t>CNG</a:t>
            </a:r>
            <a:r>
              <a:rPr lang="en-US" dirty="0" smtClean="0"/>
              <a:t> 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Turbulence and its theory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590550" y="1524000"/>
          <a:ext cx="794385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57600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Averaging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62400" y="2209800"/>
            <a:ext cx="3124200" cy="914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86600" y="2209800"/>
            <a:ext cx="381000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 19"/>
          <p:cNvGraphicFramePr/>
          <p:nvPr/>
        </p:nvGraphicFramePr>
        <p:xfrm>
          <a:off x="609600" y="3124200"/>
          <a:ext cx="484632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2" name="Diagram 21"/>
          <p:cNvGraphicFramePr/>
          <p:nvPr/>
        </p:nvGraphicFramePr>
        <p:xfrm>
          <a:off x="5715000" y="2895600"/>
          <a:ext cx="3200400" cy="129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5" name="Freeform 24"/>
          <p:cNvSpPr/>
          <p:nvPr/>
        </p:nvSpPr>
        <p:spPr>
          <a:xfrm>
            <a:off x="8323729" y="3281082"/>
            <a:ext cx="795618" cy="1689847"/>
          </a:xfrm>
          <a:custGeom>
            <a:avLst/>
            <a:gdLst>
              <a:gd name="connsiteX0" fmla="*/ 0 w 795618"/>
              <a:gd name="connsiteY0" fmla="*/ 0 h 1689847"/>
              <a:gd name="connsiteX1" fmla="*/ 685800 w 795618"/>
              <a:gd name="connsiteY1" fmla="*/ 295836 h 1689847"/>
              <a:gd name="connsiteX2" fmla="*/ 658906 w 795618"/>
              <a:gd name="connsiteY2" fmla="*/ 1210236 h 1689847"/>
              <a:gd name="connsiteX3" fmla="*/ 551330 w 795618"/>
              <a:gd name="connsiteY3" fmla="*/ 1613647 h 1689847"/>
              <a:gd name="connsiteX4" fmla="*/ 268942 w 795618"/>
              <a:gd name="connsiteY4" fmla="*/ 1667436 h 1689847"/>
              <a:gd name="connsiteX5" fmla="*/ 268942 w 795618"/>
              <a:gd name="connsiteY5" fmla="*/ 1667436 h 1689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618" h="1689847">
                <a:moveTo>
                  <a:pt x="0" y="0"/>
                </a:moveTo>
                <a:cubicBezTo>
                  <a:pt x="287991" y="47065"/>
                  <a:pt x="575982" y="94130"/>
                  <a:pt x="685800" y="295836"/>
                </a:cubicBezTo>
                <a:cubicBezTo>
                  <a:pt x="795618" y="497542"/>
                  <a:pt x="681318" y="990601"/>
                  <a:pt x="658906" y="1210236"/>
                </a:cubicBezTo>
                <a:cubicBezTo>
                  <a:pt x="636494" y="1429871"/>
                  <a:pt x="616324" y="1537447"/>
                  <a:pt x="551330" y="1613647"/>
                </a:cubicBezTo>
                <a:cubicBezTo>
                  <a:pt x="486336" y="1689847"/>
                  <a:pt x="268942" y="1667436"/>
                  <a:pt x="268942" y="1667436"/>
                </a:cubicBezTo>
                <a:lnTo>
                  <a:pt x="268942" y="1667436"/>
                </a:lnTo>
              </a:path>
            </a:pathLst>
          </a:cu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Diagram 25"/>
          <p:cNvGraphicFramePr/>
          <p:nvPr/>
        </p:nvGraphicFramePr>
        <p:xfrm>
          <a:off x="990600" y="4495800"/>
          <a:ext cx="3200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5638800" y="4724400"/>
            <a:ext cx="2971018" cy="914400"/>
            <a:chOff x="390" y="213358"/>
            <a:chExt cx="3199618" cy="640083"/>
          </a:xfrm>
        </p:grpSpPr>
        <p:sp>
          <p:nvSpPr>
            <p:cNvPr id="28" name="Rectangle 27"/>
            <p:cNvSpPr/>
            <p:nvPr/>
          </p:nvSpPr>
          <p:spPr>
            <a:xfrm>
              <a:off x="390" y="213358"/>
              <a:ext cx="3199618" cy="6400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390" y="213358"/>
              <a:ext cx="3199618" cy="640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Individual equations solved for all the components of Reynolds stresses</a:t>
              </a:r>
              <a:endParaRPr lang="en-US" sz="1600" kern="1200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838200" y="54102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Down Arrow 35"/>
          <p:cNvSpPr/>
          <p:nvPr/>
        </p:nvSpPr>
        <p:spPr>
          <a:xfrm>
            <a:off x="1981200" y="5105400"/>
            <a:ext cx="228600" cy="228600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8" name="Oval 17"/>
          <p:cNvSpPr/>
          <p:nvPr/>
        </p:nvSpPr>
        <p:spPr>
          <a:xfrm>
            <a:off x="3962400" y="3657600"/>
            <a:ext cx="1524000" cy="762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19" name="Oval 18"/>
          <p:cNvSpPr/>
          <p:nvPr/>
        </p:nvSpPr>
        <p:spPr>
          <a:xfrm>
            <a:off x="5943600" y="2819400"/>
            <a:ext cx="2667000" cy="762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3810000" y="5486400"/>
            <a:ext cx="1676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k-</a:t>
            </a:r>
            <a:r>
              <a:rPr lang="el-GR" dirty="0" smtClean="0">
                <a:solidFill>
                  <a:schemeClr val="bg1"/>
                </a:solidFill>
              </a:rPr>
              <a:t>ω</a:t>
            </a:r>
            <a:r>
              <a:rPr lang="en-US" dirty="0" smtClean="0">
                <a:solidFill>
                  <a:schemeClr val="bg1"/>
                </a:solidFill>
              </a:rPr>
              <a:t>, k-</a:t>
            </a:r>
            <a:r>
              <a:rPr lang="el-GR" dirty="0" smtClean="0">
                <a:solidFill>
                  <a:schemeClr val="bg1"/>
                </a:solidFill>
              </a:rPr>
              <a:t>ԑ</a:t>
            </a:r>
            <a:r>
              <a:rPr lang="en-US" dirty="0" smtClean="0">
                <a:solidFill>
                  <a:schemeClr val="bg1"/>
                </a:solidFill>
              </a:rPr>
              <a:t> etc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>
            <a:stCxn id="18" idx="4"/>
            <a:endCxn id="24" idx="0"/>
          </p:cNvCxnSpPr>
          <p:nvPr/>
        </p:nvCxnSpPr>
        <p:spPr>
          <a:xfrm flipH="1">
            <a:off x="4648200" y="4419600"/>
            <a:ext cx="76200" cy="1066800"/>
          </a:xfrm>
          <a:prstGeom prst="lin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2" grpId="0">
        <p:bldAsOne/>
      </p:bldGraphic>
      <p:bldP spid="25" grpId="0" animBg="1"/>
      <p:bldGraphic spid="26" grpId="0">
        <p:bldAsOne/>
      </p:bldGraphic>
      <p:bldP spid="36" grpId="1" animBg="1"/>
      <p:bldP spid="18" grpId="0" animBg="1"/>
      <p:bldP spid="19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0574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06" y="20574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11" y="20574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 bwMode="auto">
          <a:xfrm>
            <a:off x="2857500" y="1143000"/>
            <a:ext cx="3429000" cy="400110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CNG, Jet velocity 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50 m/s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 and Mixture fraction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800" b="1" u="sng" dirty="0" smtClean="0"/>
              <a:t>Mass Fraction:</a:t>
            </a:r>
          </a:p>
          <a:p>
            <a:pPr>
              <a:buNone/>
            </a:pPr>
            <a:r>
              <a:rPr lang="en-US" sz="1800" dirty="0" smtClean="0"/>
              <a:t>	</a:t>
            </a:r>
            <a:r>
              <a:rPr lang="en-US" sz="1800" dirty="0" smtClean="0"/>
              <a:t>Mass fraction indicates the mass of a species (</a:t>
            </a:r>
            <a:r>
              <a:rPr lang="en-US" sz="1800" i="1" dirty="0" smtClean="0"/>
              <a:t>m</a:t>
            </a:r>
            <a:r>
              <a:rPr lang="en-US" sz="1800" i="1" baseline="-25000" dirty="0" smtClean="0"/>
              <a:t>i</a:t>
            </a:r>
            <a:r>
              <a:rPr lang="en-US" sz="1800" dirty="0" smtClean="0"/>
              <a:t>) to the total mass (</a:t>
            </a:r>
            <a:r>
              <a:rPr lang="en-US" sz="1800" i="1" dirty="0" smtClean="0"/>
              <a:t>m</a:t>
            </a:r>
            <a:r>
              <a:rPr lang="en-US" sz="1800" dirty="0" smtClean="0"/>
              <a:t>)of all the species in a mixture </a:t>
            </a:r>
          </a:p>
          <a:p>
            <a:pPr>
              <a:buNone/>
            </a:pPr>
            <a:r>
              <a:rPr lang="en-US" sz="1800" dirty="0" smtClean="0"/>
              <a:t>	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r>
              <a:rPr lang="en-US" sz="1800" b="1" dirty="0" smtClean="0"/>
              <a:t>2.	</a:t>
            </a:r>
            <a:r>
              <a:rPr lang="en-US" sz="1800" b="1" u="sng" dirty="0" smtClean="0"/>
              <a:t>Mixture Fraction:</a:t>
            </a:r>
          </a:p>
          <a:p>
            <a:r>
              <a:rPr lang="en-US" dirty="0" smtClean="0"/>
              <a:t>In </a:t>
            </a:r>
            <a:r>
              <a:rPr lang="en-US" dirty="0" smtClean="0"/>
              <a:t>a two-feed system a fuel stream (subscript 1) with mass flux </a:t>
            </a:r>
            <a:r>
              <a:rPr lang="en-US" i="1" dirty="0" smtClean="0"/>
              <a:t>m1 is </a:t>
            </a:r>
            <a:r>
              <a:rPr lang="en-US" i="1" dirty="0" smtClean="0"/>
              <a:t>mixed with an oxidizer stream (subscript 2) with mass flux m2</a:t>
            </a:r>
            <a:r>
              <a:rPr lang="en-US" i="1" dirty="0" smtClean="0"/>
              <a:t>.</a:t>
            </a:r>
          </a:p>
          <a:p>
            <a:r>
              <a:rPr lang="en-US" i="1" dirty="0" smtClean="0"/>
              <a:t>The </a:t>
            </a:r>
            <a:r>
              <a:rPr lang="en-US" i="1" dirty="0" smtClean="0"/>
              <a:t>mixture fraction represents the </a:t>
            </a:r>
            <a:r>
              <a:rPr lang="en-US" i="1" dirty="0" smtClean="0">
                <a:solidFill>
                  <a:srgbClr val="FF0000"/>
                </a:solidFill>
              </a:rPr>
              <a:t>mass fraction of the fuel stream in the mixture</a:t>
            </a:r>
            <a:r>
              <a:rPr lang="en-US" i="1" dirty="0" smtClean="0">
                <a:solidFill>
                  <a:srgbClr val="FF0000"/>
                </a:solidFill>
              </a:rPr>
              <a:t>:</a:t>
            </a:r>
          </a:p>
          <a:p>
            <a:endParaRPr lang="en-US" i="1" dirty="0" smtClean="0"/>
          </a:p>
          <a:p>
            <a:endParaRPr lang="en-US" i="1" dirty="0" smtClean="0"/>
          </a:p>
          <a:p>
            <a:endParaRPr lang="en-US" i="1" dirty="0" smtClean="0"/>
          </a:p>
          <a:p>
            <a:r>
              <a:rPr lang="en-US" i="1" dirty="0" smtClean="0"/>
              <a:t>Both </a:t>
            </a:r>
            <a:r>
              <a:rPr lang="en-US" i="1" dirty="0" smtClean="0"/>
              <a:t>fuel and oxidizer streams may contain </a:t>
            </a:r>
            <a:r>
              <a:rPr lang="en-US" i="1" dirty="0" err="1" smtClean="0"/>
              <a:t>inerts</a:t>
            </a:r>
            <a:r>
              <a:rPr lang="en-US" i="1" dirty="0" smtClean="0"/>
              <a:t> such </a:t>
            </a:r>
            <a:r>
              <a:rPr lang="en-US" i="1" dirty="0" smtClean="0"/>
              <a:t>as nitrogen. </a:t>
            </a:r>
          </a:p>
          <a:p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4038600"/>
            <a:ext cx="13620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438400"/>
            <a:ext cx="20574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14400" y="1143000"/>
            <a:ext cx="7165636" cy="48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 bwMode="auto">
          <a:xfrm>
            <a:off x="2068343" y="1447800"/>
            <a:ext cx="5715000" cy="646331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Positions (X)  at which mixture fraction profiles have been extracted 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763543" y="2467823"/>
            <a:ext cx="1104900" cy="3693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X [mm] = 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2754143" y="2467823"/>
            <a:ext cx="511629" cy="3693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20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082896" y="4191000"/>
            <a:ext cx="478972" cy="3693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40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3439943" y="2469387"/>
            <a:ext cx="609600" cy="369332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 pitchFamily="34" charset="0"/>
                <a:cs typeface="Calibri" pitchFamily="34" charset="0"/>
              </a:rPr>
              <a:t>60.3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Content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7924800" cy="4953000"/>
          </a:xfrm>
        </p:spPr>
        <p:txBody>
          <a:bodyPr>
            <a:no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Objective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Turbulence and its theory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Part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 (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Sandia National Laboratory Propane Jet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Experimental Data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Computational Domain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Quality Criteria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800" dirty="0" smtClean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spcBef>
                <a:spcPts val="600"/>
              </a:spcBef>
              <a:buNone/>
              <a:defRPr/>
            </a:pP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4.	</a:t>
            </a: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Part </a:t>
            </a:r>
            <a:r>
              <a:rPr lang="en-US" sz="20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II (Sydney Bluff Body Jet)</a:t>
            </a:r>
            <a:endParaRPr lang="en-US" sz="24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Experimental Data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Computational Domain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Quality Criteria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800" dirty="0">
              <a:solidFill>
                <a:schemeClr val="bg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3.	Sandia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Propane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Jet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Test case description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 r="5000"/>
          <a:stretch>
            <a:fillRect/>
          </a:stretch>
        </p:blipFill>
        <p:spPr bwMode="auto">
          <a:xfrm>
            <a:off x="228600" y="1066800"/>
            <a:ext cx="2895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09800" y="3048000"/>
            <a:ext cx="1143000" cy="228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19200" y="5410200"/>
            <a:ext cx="1752600" cy="152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5800" y="5486400"/>
            <a:ext cx="21336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AXISYMMETRIC FUEL JET</a:t>
            </a:r>
            <a:endParaRPr lang="en-US" sz="1200" b="1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200400" y="1219200"/>
          <a:ext cx="571500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77046"/>
                <a:gridCol w="233795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Measuring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Instrument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Quantities measured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Laser Doppler Anemometer (LDA)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Velocity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Rayleigh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Scattering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Mixture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fraction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3200400" y="2667000"/>
            <a:ext cx="5791200" cy="32004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 bwMode="auto">
          <a:xfrm>
            <a:off x="3886200" y="3124200"/>
            <a:ext cx="800100" cy="304800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X/D = 4</a:t>
            </a:r>
          </a:p>
        </p:txBody>
      </p:sp>
      <p:sp>
        <p:nvSpPr>
          <p:cNvPr id="19" name="TextBox 18"/>
          <p:cNvSpPr txBox="1"/>
          <p:nvPr/>
        </p:nvSpPr>
        <p:spPr bwMode="auto">
          <a:xfrm>
            <a:off x="4648200" y="3124200"/>
            <a:ext cx="876300" cy="304800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X/D = 15</a:t>
            </a:r>
          </a:p>
        </p:txBody>
      </p:sp>
      <p:sp>
        <p:nvSpPr>
          <p:cNvPr id="20" name="TextBox 19"/>
          <p:cNvSpPr txBox="1"/>
          <p:nvPr/>
        </p:nvSpPr>
        <p:spPr bwMode="auto">
          <a:xfrm>
            <a:off x="5715000" y="3124200"/>
            <a:ext cx="838200" cy="304800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X/D = 30</a:t>
            </a:r>
          </a:p>
        </p:txBody>
      </p:sp>
      <p:sp>
        <p:nvSpPr>
          <p:cNvPr id="21" name="TextBox 20"/>
          <p:cNvSpPr txBox="1"/>
          <p:nvPr/>
        </p:nvSpPr>
        <p:spPr bwMode="auto">
          <a:xfrm>
            <a:off x="7239000" y="3124200"/>
            <a:ext cx="838200" cy="304800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X/D = 50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4572000" y="5105400"/>
            <a:ext cx="990600" cy="307777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itchFamily="34" charset="0"/>
                <a:cs typeface="Calibri" pitchFamily="34" charset="0"/>
              </a:rPr>
              <a:t>Y</a:t>
            </a:r>
            <a:r>
              <a:rPr lang="en-US" sz="1400" b="1" dirty="0" smtClean="0">
                <a:latin typeface="Calibri" pitchFamily="34" charset="0"/>
                <a:cs typeface="Calibri" pitchFamily="34" charset="0"/>
              </a:rPr>
              <a:t>/D = 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5650" cy="574675"/>
          </a:xfrm>
        </p:spPr>
        <p:txBody>
          <a:bodyPr/>
          <a:lstStyle/>
          <a:p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Computational Domain</a:t>
            </a:r>
          </a:p>
        </p:txBody>
      </p:sp>
      <p:cxnSp>
        <p:nvCxnSpPr>
          <p:cNvPr id="34820" name="Straight Arrow Connector 8"/>
          <p:cNvCxnSpPr>
            <a:cxnSpLocks noChangeShapeType="1"/>
            <a:stCxn id="34833" idx="1"/>
          </p:cNvCxnSpPr>
          <p:nvPr/>
        </p:nvCxnSpPr>
        <p:spPr bwMode="auto">
          <a:xfrm rot="10800000" flipV="1">
            <a:off x="4495800" y="2698750"/>
            <a:ext cx="1600200" cy="34925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1" name="Straight Arrow Connector 11"/>
          <p:cNvCxnSpPr>
            <a:cxnSpLocks noChangeShapeType="1"/>
          </p:cNvCxnSpPr>
          <p:nvPr/>
        </p:nvCxnSpPr>
        <p:spPr bwMode="auto">
          <a:xfrm>
            <a:off x="2286000" y="3200400"/>
            <a:ext cx="838200" cy="1588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3" name="Straight Arrow Connector 18"/>
          <p:cNvCxnSpPr>
            <a:cxnSpLocks noChangeShapeType="1"/>
          </p:cNvCxnSpPr>
          <p:nvPr/>
        </p:nvCxnSpPr>
        <p:spPr bwMode="auto">
          <a:xfrm rot="10800000">
            <a:off x="7086600" y="4800600"/>
            <a:ext cx="762000" cy="41275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4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164012" y="3989388"/>
            <a:ext cx="739775" cy="38100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5" name="Straight Arrow Connector 22"/>
          <p:cNvCxnSpPr>
            <a:cxnSpLocks noChangeShapeType="1"/>
          </p:cNvCxnSpPr>
          <p:nvPr/>
        </p:nvCxnSpPr>
        <p:spPr bwMode="auto">
          <a:xfrm>
            <a:off x="4343400" y="4572000"/>
            <a:ext cx="838200" cy="1588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6" name="Straight Arrow Connector 33"/>
          <p:cNvCxnSpPr>
            <a:cxnSpLocks noChangeShapeType="1"/>
          </p:cNvCxnSpPr>
          <p:nvPr/>
        </p:nvCxnSpPr>
        <p:spPr bwMode="auto">
          <a:xfrm rot="5400000">
            <a:off x="4512468" y="2040732"/>
            <a:ext cx="500063" cy="38100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7" name="Straight Arrow Connector 36"/>
          <p:cNvCxnSpPr>
            <a:cxnSpLocks noChangeShapeType="1"/>
          </p:cNvCxnSpPr>
          <p:nvPr/>
        </p:nvCxnSpPr>
        <p:spPr bwMode="auto">
          <a:xfrm rot="10800000">
            <a:off x="3810000" y="1981200"/>
            <a:ext cx="1143000" cy="1588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4830" name="TextBox 24"/>
          <p:cNvSpPr txBox="1">
            <a:spLocks noChangeArrowheads="1"/>
          </p:cNvSpPr>
          <p:nvPr/>
        </p:nvSpPr>
        <p:spPr bwMode="auto">
          <a:xfrm>
            <a:off x="2590800" y="4419600"/>
            <a:ext cx="1743075" cy="369888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 Slip Wall</a:t>
            </a:r>
          </a:p>
        </p:txBody>
      </p:sp>
      <p:sp>
        <p:nvSpPr>
          <p:cNvPr id="34831" name="TextBox 25"/>
          <p:cNvSpPr txBox="1">
            <a:spLocks noChangeArrowheads="1"/>
          </p:cNvSpPr>
          <p:nvPr/>
        </p:nvSpPr>
        <p:spPr bwMode="auto">
          <a:xfrm>
            <a:off x="4953000" y="1828800"/>
            <a:ext cx="1743075" cy="369888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 Slip Wall</a:t>
            </a:r>
          </a:p>
        </p:txBody>
      </p:sp>
      <p:sp>
        <p:nvSpPr>
          <p:cNvPr id="34833" name="TextBox 27"/>
          <p:cNvSpPr txBox="1">
            <a:spLocks noChangeArrowheads="1"/>
          </p:cNvSpPr>
          <p:nvPr/>
        </p:nvSpPr>
        <p:spPr bwMode="auto">
          <a:xfrm>
            <a:off x="6096000" y="2514600"/>
            <a:ext cx="2286000" cy="369888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Monitoring Points</a:t>
            </a:r>
          </a:p>
        </p:txBody>
      </p:sp>
      <p:pic>
        <p:nvPicPr>
          <p:cNvPr id="19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62000" y="1066800"/>
            <a:ext cx="7696200" cy="441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 bwMode="auto">
          <a:xfrm rot="16891762">
            <a:off x="6800166" y="3563034"/>
            <a:ext cx="1066800" cy="646331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Pressure Outlet</a:t>
            </a:r>
          </a:p>
        </p:txBody>
      </p:sp>
      <p:sp>
        <p:nvSpPr>
          <p:cNvPr id="21" name="TextBox 20"/>
          <p:cNvSpPr txBox="1"/>
          <p:nvPr/>
        </p:nvSpPr>
        <p:spPr bwMode="auto">
          <a:xfrm rot="787779">
            <a:off x="5029200" y="1828800"/>
            <a:ext cx="1371600" cy="369332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Outer wall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762000" y="5105400"/>
            <a:ext cx="6553200" cy="369332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Front &amp; back surfaces of the Comp. Domain are Symmetry planes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447800" y="4191000"/>
            <a:ext cx="1295400" cy="646331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Propane Jet Inlet</a:t>
            </a:r>
          </a:p>
        </p:txBody>
      </p:sp>
      <p:sp>
        <p:nvSpPr>
          <p:cNvPr id="24" name="TextBox 23"/>
          <p:cNvSpPr txBox="1"/>
          <p:nvPr/>
        </p:nvSpPr>
        <p:spPr bwMode="auto">
          <a:xfrm rot="16677502">
            <a:off x="1237565" y="2115236"/>
            <a:ext cx="1066800" cy="646331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Co-Flow Air Inlet</a:t>
            </a: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 bwMode="auto">
          <a:xfrm flipH="1" flipV="1">
            <a:off x="1905000" y="3810001"/>
            <a:ext cx="190500" cy="380999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0000FF"/>
            </a:solidFill>
            <a:prstDash val="solid"/>
            <a:round/>
            <a:headEnd type="none" w="med" len="med"/>
            <a:tailEnd type="arrow" w="sm" len="lg"/>
          </a:ln>
          <a:effectLst/>
        </p:spPr>
      </p:cxnSp>
      <p:pic>
        <p:nvPicPr>
          <p:cNvPr id="28" name="Picture 27" descr="Zoom_bil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43200" y="457200"/>
            <a:ext cx="6781799" cy="3686175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9" name="Oval 28"/>
          <p:cNvSpPr/>
          <p:nvPr/>
        </p:nvSpPr>
        <p:spPr>
          <a:xfrm>
            <a:off x="1981200" y="3581400"/>
            <a:ext cx="228600" cy="3810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209800" y="3886200"/>
            <a:ext cx="3657600" cy="22860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9" idx="0"/>
            <a:endCxn id="28" idx="2"/>
          </p:cNvCxnSpPr>
          <p:nvPr/>
        </p:nvCxnSpPr>
        <p:spPr>
          <a:xfrm flipV="1">
            <a:off x="2095500" y="2300288"/>
            <a:ext cx="647700" cy="1281112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43" idx="0"/>
          </p:cNvCxnSpPr>
          <p:nvPr/>
        </p:nvCxnSpPr>
        <p:spPr>
          <a:xfrm flipH="1">
            <a:off x="4457700" y="1219200"/>
            <a:ext cx="876300" cy="76200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181600" y="2133600"/>
            <a:ext cx="1752600" cy="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33800" y="1981200"/>
            <a:ext cx="1447800" cy="369332"/>
          </a:xfrm>
          <a:prstGeom prst="rect">
            <a:avLst/>
          </a:prstGeom>
          <a:solidFill>
            <a:srgbClr val="FFFF99"/>
          </a:solidFill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Bluff body</a:t>
            </a:r>
            <a:endParaRPr lang="en-US" b="1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5334000" y="2895600"/>
            <a:ext cx="1752600" cy="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 bwMode="auto">
          <a:xfrm>
            <a:off x="4038600" y="2590800"/>
            <a:ext cx="1295400" cy="646331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  <a:cs typeface="Calibri" pitchFamily="34" charset="0"/>
              </a:rPr>
              <a:t>Propane Jet Inlet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3" grpId="0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</a:t>
            </a:r>
            <a:r>
              <a:rPr lang="en-US" dirty="0" smtClean="0"/>
              <a:t>Assurance (</a:t>
            </a:r>
            <a:r>
              <a:rPr lang="en-US" dirty="0" smtClean="0">
                <a:solidFill>
                  <a:srgbClr val="0000FF"/>
                </a:solidFill>
              </a:rPr>
              <a:t>ANSYS CFX 16.1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7943850" cy="4800600"/>
          </a:xfrm>
        </p:spPr>
        <p:txBody>
          <a:bodyPr/>
          <a:lstStyle/>
          <a:p>
            <a:r>
              <a:rPr lang="en-US" sz="2000" dirty="0"/>
              <a:t>The following investigations have been carried out in order to assure the quality of the CFD simulation: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</a:rPr>
              <a:t>Iteration error</a:t>
            </a:r>
          </a:p>
          <a:p>
            <a:pPr marL="1027113" indent="-339725"/>
            <a:r>
              <a:rPr lang="en-US" sz="1800" dirty="0"/>
              <a:t>dependence of CFD solution on the strength of the applied convergence criterion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 smtClean="0">
                <a:solidFill>
                  <a:srgbClr val="FF0000"/>
                </a:solidFill>
              </a:rPr>
              <a:t>Spatial Discretization </a:t>
            </a:r>
            <a:r>
              <a:rPr lang="en-US" sz="2000" dirty="0">
                <a:solidFill>
                  <a:srgbClr val="FF0000"/>
                </a:solidFill>
              </a:rPr>
              <a:t>error </a:t>
            </a:r>
          </a:p>
          <a:p>
            <a:pPr marL="10287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g</a:t>
            </a:r>
            <a:r>
              <a:rPr lang="en-US" sz="1800" dirty="0" smtClean="0"/>
              <a:t>rid independence </a:t>
            </a:r>
            <a:r>
              <a:rPr lang="en-US" sz="1800" dirty="0"/>
              <a:t>of the CFD solution</a:t>
            </a:r>
            <a:endParaRPr lang="en-US" sz="1200" dirty="0">
              <a:solidFill>
                <a:srgbClr val="0000FF"/>
              </a:solidFill>
            </a:endParaRPr>
          </a:p>
          <a:p>
            <a:pPr marL="685800" lvl="1" indent="-342900"/>
            <a:r>
              <a:rPr lang="en-US" dirty="0">
                <a:solidFill>
                  <a:srgbClr val="FF0000"/>
                </a:solidFill>
              </a:rPr>
              <a:t>Turbulent inlet boundary condition study</a:t>
            </a:r>
          </a:p>
          <a:p>
            <a:pPr marL="685800" lvl="1" indent="-342900"/>
            <a:r>
              <a:rPr lang="en-US" dirty="0">
                <a:solidFill>
                  <a:srgbClr val="0000FF"/>
                </a:solidFill>
              </a:rPr>
              <a:t>Turbulent Schmidt number (Sc</a:t>
            </a:r>
            <a:r>
              <a:rPr lang="en-US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study</a:t>
            </a:r>
          </a:p>
          <a:p>
            <a:pPr marL="1028700" lvl="2" indent="-342900"/>
            <a:r>
              <a:rPr lang="en-US" sz="1800" dirty="0"/>
              <a:t>different Sc</a:t>
            </a:r>
            <a:r>
              <a:rPr lang="en-US" sz="1800" baseline="-25000" dirty="0"/>
              <a:t>t</a:t>
            </a:r>
            <a:r>
              <a:rPr lang="en-US" sz="1800" dirty="0"/>
              <a:t> ranging from 0.6 – 0.9 are used to study with which Sc</a:t>
            </a:r>
            <a:r>
              <a:rPr lang="en-US" sz="1800" baseline="-25000" dirty="0"/>
              <a:t>t</a:t>
            </a:r>
            <a:r>
              <a:rPr lang="en-US" sz="1800" dirty="0"/>
              <a:t> the result with best accuracy is delivered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>
                <a:solidFill>
                  <a:srgbClr val="FF0000"/>
                </a:solidFill>
              </a:rPr>
              <a:t>Model error </a:t>
            </a:r>
          </a:p>
          <a:p>
            <a:pPr marL="1027113" indent="-339725"/>
            <a:r>
              <a:rPr lang="en-US" sz="1800" dirty="0"/>
              <a:t>comparison of </a:t>
            </a:r>
            <a:r>
              <a:rPr lang="en-US" sz="1800" dirty="0">
                <a:solidFill>
                  <a:srgbClr val="0000FF"/>
                </a:solidFill>
              </a:rPr>
              <a:t>SST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k-</a:t>
            </a:r>
            <a:r>
              <a:rPr lang="el-GR" sz="1800" dirty="0">
                <a:solidFill>
                  <a:srgbClr val="0000FF"/>
                </a:solidFill>
              </a:rPr>
              <a:t>ω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k-</a:t>
            </a:r>
            <a:r>
              <a:rPr lang="el-GR" sz="1800" dirty="0">
                <a:solidFill>
                  <a:srgbClr val="0000FF"/>
                </a:solidFill>
              </a:rPr>
              <a:t>ԑ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BSL RSM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0000FF"/>
                </a:solidFill>
              </a:rPr>
              <a:t>EARSM</a:t>
            </a:r>
            <a:r>
              <a:rPr lang="en-US" sz="1800" dirty="0"/>
              <a:t> turbulence models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any Overview3">
  <a:themeElements>
    <a:clrScheme name="Custom 10">
      <a:dk1>
        <a:sysClr val="windowText" lastClr="000000"/>
      </a:dk1>
      <a:lt1>
        <a:srgbClr val="FFFFFF"/>
      </a:lt1>
      <a:dk2>
        <a:srgbClr val="FFDD00"/>
      </a:dk2>
      <a:lt2>
        <a:srgbClr val="0079C1"/>
      </a:lt2>
      <a:accent1>
        <a:srgbClr val="0079C1"/>
      </a:accent1>
      <a:accent2>
        <a:srgbClr val="008C99"/>
      </a:accent2>
      <a:accent3>
        <a:srgbClr val="008752"/>
      </a:accent3>
      <a:accent4>
        <a:srgbClr val="6D276A"/>
      </a:accent4>
      <a:accent5>
        <a:srgbClr val="FFC000"/>
      </a:accent5>
      <a:accent6>
        <a:srgbClr val="2FB1FF"/>
      </a:accent6>
      <a:hlink>
        <a:srgbClr val="414042"/>
      </a:hlink>
      <a:folHlink>
        <a:srgbClr val="003C60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12700" cap="sq" algn="ctr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b="1" dirty="0" smtClean="0">
            <a:solidFill>
              <a:schemeClr val="bg1"/>
            </a:solidFill>
            <a:latin typeface="Arial Narrow" pitchFamily="34" charset="0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>
        <a:spAutoFit/>
      </a:bodyPr>
      <a:lstStyle>
        <a:defPPr>
          <a:defRPr b="1" dirty="0" smtClean="0"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011_PPT_Template">
  <a:themeElements>
    <a:clrScheme name="Custom 1">
      <a:dk1>
        <a:sysClr val="windowText" lastClr="000000"/>
      </a:dk1>
      <a:lt1>
        <a:sysClr val="window" lastClr="FFFFFF"/>
      </a:lt1>
      <a:dk2>
        <a:srgbClr val="FFDD00"/>
      </a:dk2>
      <a:lt2>
        <a:srgbClr val="0079C1"/>
      </a:lt2>
      <a:accent1>
        <a:srgbClr val="000000"/>
      </a:accent1>
      <a:accent2>
        <a:srgbClr val="F2F2F2"/>
      </a:accent2>
      <a:accent3>
        <a:srgbClr val="BFBFBF"/>
      </a:accent3>
      <a:accent4>
        <a:srgbClr val="6D6E71"/>
      </a:accent4>
      <a:accent5>
        <a:srgbClr val="939598"/>
      </a:accent5>
      <a:accent6>
        <a:srgbClr val="BCBEC0"/>
      </a:accent6>
      <a:hlink>
        <a:srgbClr val="414042"/>
      </a:hlink>
      <a:folHlink>
        <a:srgbClr val="008C99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12700" cap="sq" algn="ctr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b="1" dirty="0" smtClean="0">
            <a:solidFill>
              <a:schemeClr val="bg1"/>
            </a:solidFill>
            <a:latin typeface="Arial Narrow" pitchFamily="34" charset="0"/>
          </a:defRPr>
        </a:defPPr>
      </a:lstStyle>
    </a:spDef>
    <a:lnDef>
      <a:spPr bwMode="auto">
        <a:solidFill>
          <a:schemeClr val="accent2"/>
        </a:solidFill>
        <a:ln w="25400" cap="sq" cmpd="sng" algn="ctr">
          <a:solidFill>
            <a:srgbClr val="0000CC"/>
          </a:solidFill>
          <a:prstDash val="solid"/>
          <a:round/>
          <a:headEnd type="none" w="med" len="med"/>
          <a:tailEnd type="stealth" w="med" len="lg"/>
        </a:ln>
        <a:effectLst/>
      </a:spPr>
      <a:bodyPr/>
      <a:lstStyle/>
    </a:lnDef>
    <a:txDef>
      <a:spPr bwMode="auto">
        <a:solidFill>
          <a:srgbClr val="FFFFCC"/>
        </a:solidFill>
        <a:ln w="25400" cap="sq" algn="ctr">
          <a:solidFill>
            <a:srgbClr val="0000FF"/>
          </a:solidFill>
          <a:miter lim="800000"/>
          <a:headEnd/>
          <a:tailEnd/>
        </a:ln>
        <a:effectLst/>
      </a:spPr>
      <a:bodyPr wrap="square" rtlCol="0">
        <a:spAutoFit/>
      </a:bodyPr>
      <a:lstStyle>
        <a:defPPr algn="ctr">
          <a:defRPr b="1" dirty="0" err="1" smtClean="0">
            <a:solidFill>
              <a:srgbClr val="0000FF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ANSYS-2011-powerpoint-template">
  <a:themeElements>
    <a:clrScheme name="Custom 1">
      <a:dk1>
        <a:sysClr val="windowText" lastClr="000000"/>
      </a:dk1>
      <a:lt1>
        <a:sysClr val="window" lastClr="FFFFFF"/>
      </a:lt1>
      <a:dk2>
        <a:srgbClr val="FFDD00"/>
      </a:dk2>
      <a:lt2>
        <a:srgbClr val="0079C1"/>
      </a:lt2>
      <a:accent1>
        <a:srgbClr val="000000"/>
      </a:accent1>
      <a:accent2>
        <a:srgbClr val="F2F2F2"/>
      </a:accent2>
      <a:accent3>
        <a:srgbClr val="BFBFBF"/>
      </a:accent3>
      <a:accent4>
        <a:srgbClr val="6D6E71"/>
      </a:accent4>
      <a:accent5>
        <a:srgbClr val="939598"/>
      </a:accent5>
      <a:accent6>
        <a:srgbClr val="BCBEC0"/>
      </a:accent6>
      <a:hlink>
        <a:srgbClr val="414042"/>
      </a:hlink>
      <a:folHlink>
        <a:srgbClr val="008C99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12700" cap="sq" algn="ctr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b="1" dirty="0" smtClean="0">
            <a:solidFill>
              <a:schemeClr val="bg1"/>
            </a:solidFill>
            <a:latin typeface="Arial Narrow" pitchFamily="34" charset="0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bg2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>
        <a:spAutoFit/>
      </a:bodyPr>
      <a:lstStyle>
        <a:defPPr>
          <a:defRPr b="1" dirty="0" smtClean="0"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UBraunschweig_PPT_Folienpool_neu">
  <a:themeElements>
    <a:clrScheme name="TUBraunschweig_PPT_Folienpool_neu 1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FFFFFF"/>
      </a:accent3>
      <a:accent4>
        <a:srgbClr val="000000"/>
      </a:accent4>
      <a:accent5>
        <a:srgbClr val="DBABAF"/>
      </a:accent5>
      <a:accent6>
        <a:srgbClr val="4596B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raunschweig_PPT_Folienpool_neu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42525</TotalTime>
  <Words>2454</Words>
  <Application>Microsoft Office PowerPoint</Application>
  <PresentationFormat>On-screen Show (4:3)</PresentationFormat>
  <Paragraphs>511</Paragraphs>
  <Slides>52</Slides>
  <Notes>3</Notes>
  <HiddenSlides>4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Company Overview3</vt:lpstr>
      <vt:lpstr>2011_PPT_Template</vt:lpstr>
      <vt:lpstr>ANSYS-2011-powerpoint-template</vt:lpstr>
      <vt:lpstr>TUBraunschweig_PPT_Folienpool_neu</vt:lpstr>
      <vt:lpstr>  Investigation of two CFD validation test cases for turbulent mixing of different gaseous species (fuel and oxidizer) in typical laboratory flame configurations </vt:lpstr>
      <vt:lpstr>Content</vt:lpstr>
      <vt:lpstr>Objective</vt:lpstr>
      <vt:lpstr>2. Turbulence and its theory</vt:lpstr>
      <vt:lpstr>Turbulence and its theory</vt:lpstr>
      <vt:lpstr>Content</vt:lpstr>
      <vt:lpstr>3. Sandia Propane Jet (Test case description) </vt:lpstr>
      <vt:lpstr>Computational Domain</vt:lpstr>
      <vt:lpstr>Quality Assurance (ANSYS CFX 16.1)</vt:lpstr>
      <vt:lpstr>Slide 10</vt:lpstr>
      <vt:lpstr>Test of Turbulence Inlet Boundary Condition (TIBC)</vt:lpstr>
      <vt:lpstr>TIBC – Results comparison</vt:lpstr>
      <vt:lpstr>TIBC – Results comparison</vt:lpstr>
      <vt:lpstr>TIBC – Results</vt:lpstr>
      <vt:lpstr>Slide 15</vt:lpstr>
      <vt:lpstr>Model Error - Results</vt:lpstr>
      <vt:lpstr>Model Error- Results</vt:lpstr>
      <vt:lpstr>Slide 18</vt:lpstr>
      <vt:lpstr>Solver Comparison</vt:lpstr>
      <vt:lpstr>Solver Comparison</vt:lpstr>
      <vt:lpstr>Conclusion</vt:lpstr>
      <vt:lpstr>Content</vt:lpstr>
      <vt:lpstr>4. Part II - Sydney Bluff Body Jet</vt:lpstr>
      <vt:lpstr>Experimental Setup</vt:lpstr>
      <vt:lpstr>Experimental data</vt:lpstr>
      <vt:lpstr>Computational Domain</vt:lpstr>
      <vt:lpstr>Computational Domain &amp; Meshes</vt:lpstr>
      <vt:lpstr>Slide 28</vt:lpstr>
      <vt:lpstr>Solver Comparison</vt:lpstr>
      <vt:lpstr>Solver Comparison</vt:lpstr>
      <vt:lpstr>Solver Comparison</vt:lpstr>
      <vt:lpstr>Conclusion</vt:lpstr>
      <vt:lpstr>5. Summary</vt:lpstr>
      <vt:lpstr>6. Experimental References</vt:lpstr>
      <vt:lpstr>Thank you for your attention!</vt:lpstr>
      <vt:lpstr>Objectives of the present work</vt:lpstr>
      <vt:lpstr>Turbulence models used for Investigation</vt:lpstr>
      <vt:lpstr>Boundary Condition</vt:lpstr>
      <vt:lpstr>Measured Quantities and Measurement locations</vt:lpstr>
      <vt:lpstr>Slide 40</vt:lpstr>
      <vt:lpstr>Part I – Sandia National Laboratory Propane Jet</vt:lpstr>
      <vt:lpstr>TIBC – Results comparison</vt:lpstr>
      <vt:lpstr>Spatial Discretisation  Study (Mesh independency)</vt:lpstr>
      <vt:lpstr>Boundary Conditions (Variable density)</vt:lpstr>
      <vt:lpstr>Experimental References</vt:lpstr>
      <vt:lpstr>Quality Assurance</vt:lpstr>
      <vt:lpstr>Slide 47</vt:lpstr>
      <vt:lpstr>Model Error</vt:lpstr>
      <vt:lpstr>Slide 49</vt:lpstr>
      <vt:lpstr>Model Error</vt:lpstr>
      <vt:lpstr>Mass and Mixture fraction</vt:lpstr>
      <vt:lpstr>Slide 52</vt:lpstr>
    </vt:vector>
  </TitlesOfParts>
  <Company>ANSYS,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2012 Sales Conference Theme and Team Building</dc:title>
  <dc:creator>dkhart</dc:creator>
  <cp:lastModifiedBy>Malav Soni</cp:lastModifiedBy>
  <cp:revision>930</cp:revision>
  <dcterms:created xsi:type="dcterms:W3CDTF">2011-07-29T14:53:26Z</dcterms:created>
  <dcterms:modified xsi:type="dcterms:W3CDTF">2015-12-11T07:24:42Z</dcterms:modified>
</cp:coreProperties>
</file>